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64"/>
  </p:notesMasterIdLst>
  <p:sldIdLst>
    <p:sldId id="257" r:id="rId2"/>
    <p:sldId id="309" r:id="rId3"/>
    <p:sldId id="259" r:id="rId4"/>
    <p:sldId id="260" r:id="rId5"/>
    <p:sldId id="261" r:id="rId6"/>
    <p:sldId id="317" r:id="rId7"/>
    <p:sldId id="263" r:id="rId8"/>
    <p:sldId id="264" r:id="rId9"/>
    <p:sldId id="315" r:id="rId10"/>
    <p:sldId id="266" r:id="rId11"/>
    <p:sldId id="267" r:id="rId12"/>
    <p:sldId id="268" r:id="rId13"/>
    <p:sldId id="269" r:id="rId14"/>
    <p:sldId id="270" r:id="rId15"/>
    <p:sldId id="298" r:id="rId16"/>
    <p:sldId id="272" r:id="rId17"/>
    <p:sldId id="273" r:id="rId18"/>
    <p:sldId id="353" r:id="rId19"/>
    <p:sldId id="354" r:id="rId20"/>
    <p:sldId id="355" r:id="rId21"/>
    <p:sldId id="356" r:id="rId22"/>
    <p:sldId id="357" r:id="rId23"/>
    <p:sldId id="358" r:id="rId24"/>
    <p:sldId id="359" r:id="rId25"/>
    <p:sldId id="360" r:id="rId26"/>
    <p:sldId id="361" r:id="rId27"/>
    <p:sldId id="362" r:id="rId28"/>
    <p:sldId id="363" r:id="rId29"/>
    <p:sldId id="364" r:id="rId30"/>
    <p:sldId id="365" r:id="rId31"/>
    <p:sldId id="366" r:id="rId32"/>
    <p:sldId id="367" r:id="rId33"/>
    <p:sldId id="368" r:id="rId34"/>
    <p:sldId id="369" r:id="rId35"/>
    <p:sldId id="370" r:id="rId36"/>
    <p:sldId id="371" r:id="rId37"/>
    <p:sldId id="372" r:id="rId38"/>
    <p:sldId id="373" r:id="rId39"/>
    <p:sldId id="374" r:id="rId40"/>
    <p:sldId id="323" r:id="rId41"/>
    <p:sldId id="324" r:id="rId42"/>
    <p:sldId id="325" r:id="rId43"/>
    <p:sldId id="375" r:id="rId44"/>
    <p:sldId id="327" r:id="rId45"/>
    <p:sldId id="328" r:id="rId46"/>
    <p:sldId id="329" r:id="rId47"/>
    <p:sldId id="330" r:id="rId48"/>
    <p:sldId id="331" r:id="rId49"/>
    <p:sldId id="332" r:id="rId50"/>
    <p:sldId id="349" r:id="rId51"/>
    <p:sldId id="350" r:id="rId52"/>
    <p:sldId id="335" r:id="rId53"/>
    <p:sldId id="336" r:id="rId54"/>
    <p:sldId id="337" r:id="rId55"/>
    <p:sldId id="338" r:id="rId56"/>
    <p:sldId id="339" r:id="rId57"/>
    <p:sldId id="340" r:id="rId58"/>
    <p:sldId id="351" r:id="rId59"/>
    <p:sldId id="342" r:id="rId60"/>
    <p:sldId id="352" r:id="rId61"/>
    <p:sldId id="376" r:id="rId62"/>
    <p:sldId id="312" r:id="rId6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11" autoAdjust="0"/>
    <p:restoredTop sz="91623" autoAdjust="0"/>
  </p:normalViewPr>
  <p:slideViewPr>
    <p:cSldViewPr snapToGrid="0">
      <p:cViewPr>
        <p:scale>
          <a:sx n="46" d="100"/>
          <a:sy n="46" d="100"/>
        </p:scale>
        <p:origin x="1997" y="965"/>
      </p:cViewPr>
      <p:guideLst/>
    </p:cSldViewPr>
  </p:slideViewPr>
  <p:notesTextViewPr>
    <p:cViewPr>
      <p:scale>
        <a:sx n="1" d="1"/>
        <a:sy n="1" d="1"/>
      </p:scale>
      <p:origin x="0" y="0"/>
    </p:cViewPr>
  </p:notesTextViewPr>
  <p:sorterViewPr>
    <p:cViewPr>
      <p:scale>
        <a:sx n="53" d="100"/>
        <a:sy n="53" d="100"/>
      </p:scale>
      <p:origin x="0" y="-154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a:t>Observe</a:t>
          </a:r>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a:t>Inquire</a:t>
          </a:r>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a:t>Diagnose</a:t>
          </a:r>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a:t>Design</a:t>
          </a:r>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a:t>Assess Student Learning</a:t>
          </a:r>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a:t>Teach</a:t>
          </a:r>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a:solidFill>
                <a:schemeClr val="tx1"/>
              </a:solidFill>
            </a:rPr>
            <a:t>Fluency Practice</a:t>
          </a: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a:t>Whole Class Choral Reading</a:t>
          </a:r>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a:solidFill>
                <a:schemeClr val="tx1"/>
              </a:solidFill>
            </a:rPr>
            <a:t>Word Work (</a:t>
          </a:r>
          <a:r>
            <a:rPr lang="en-US" sz="1500" dirty="0">
              <a:solidFill>
                <a:schemeClr val="tx1"/>
              </a:solidFill>
            </a:rPr>
            <a:t>PA, Phonics, and Vocabulary</a:t>
          </a:r>
          <a:r>
            <a:rPr lang="en-US" sz="1800" dirty="0">
              <a:solidFill>
                <a:schemeClr val="tx1"/>
              </a:solidFill>
            </a:rPr>
            <a:t>) </a:t>
          </a: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a:p>
        <a:p>
          <a:r>
            <a:rPr lang="en-US" sz="2000" dirty="0">
              <a:solidFill>
                <a:schemeClr val="tx1"/>
              </a:solidFill>
            </a:rPr>
            <a:t>Refining Reading (R</a:t>
          </a:r>
          <a:r>
            <a:rPr lang="en-US" sz="2000" dirty="0">
              <a:solidFill>
                <a:schemeClr val="tx1"/>
              </a:solidFill>
              <a:latin typeface="Times New Roman"/>
              <a:cs typeface="Times New Roman"/>
            </a:rPr>
            <a:t>²</a:t>
          </a:r>
          <a:r>
            <a:rPr lang="en-US" sz="2000" dirty="0">
              <a:solidFill>
                <a:schemeClr val="tx1"/>
              </a:solidFill>
            </a:rPr>
            <a:t>)</a:t>
          </a:r>
        </a:p>
        <a:p>
          <a:r>
            <a:rPr lang="en-US" sz="2000" dirty="0">
              <a:solidFill>
                <a:schemeClr val="tx1"/>
              </a:solidFill>
            </a:rPr>
            <a:t>Time</a:t>
          </a: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a:t>Guided Reading</a:t>
          </a:r>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a:solidFill>
                <a:schemeClr val="tx1"/>
              </a:solidFill>
            </a:rPr>
            <a:t>Comprehension </a:t>
          </a: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a:t>Mini lesson</a:t>
          </a:r>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a:t>Differentiated fluency practice</a:t>
          </a:r>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a:t>Independent reading </a:t>
          </a:r>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a:t>Mini Lesson</a:t>
          </a:r>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a:t> Differentiated word work practice</a:t>
          </a:r>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a:t>Read aloud/think aloud</a:t>
          </a:r>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a:t>Literature and informational standards</a:t>
          </a:r>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a:t>Writing about your Reading</a:t>
          </a:r>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a:t>Shared Reading</a:t>
          </a:r>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a:t>Closure/Share time</a:t>
          </a:r>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a:t> Closure/Share time</a:t>
          </a:r>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a:t> Closure/Share time</a:t>
          </a:r>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a:t>Closure/Share time</a:t>
          </a:r>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a:t> 5-10% of allocated time</a:t>
          </a:r>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a:t>20-40% of allocated time</a:t>
          </a:r>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26F09BC1-3A17-4BD8-9B37-97D30D3C922F}" type="presOf" srcId="{8C255707-E1E6-4DC5-9FC0-3164AFD01C0F}" destId="{D573678D-282D-4114-AEA7-55EC4D059378}" srcOrd="1" destOrd="3"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116A445A-92FC-46B2-B983-22F33D010640}" type="presOf" srcId="{539E191F-0BB2-46E4-8F50-120EB2270678}" destId="{25230793-8DC3-4E22-A6CE-F2BD6302AF9E}" srcOrd="1" destOrd="0" presId="urn:microsoft.com/office/officeart/2005/8/layout/cycle4"/>
    <dgm:cxn modelId="{F82E2191-794A-4ED2-A150-622F31130988}" type="presOf" srcId="{AFB5D755-3CC4-42AC-BF76-ADC9947A8A50}" destId="{28AC4FCA-51BA-4FD5-9A66-45731889E67B}" srcOrd="1" destOrd="3" presId="urn:microsoft.com/office/officeart/2005/8/layout/cycle4"/>
    <dgm:cxn modelId="{02A2265E-3697-488E-8FC5-695C3BC8FA11}" type="presOf" srcId="{F5F9F27C-7551-44FF-9498-E9623D2F95CF}" destId="{EF5D0542-E893-4872-BC12-6F120AB6EDD3}" srcOrd="0" destOrd="0"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0389EE6C-FF7E-4BE1-8BDC-F7970D2744F0}" type="presOf" srcId="{8C255707-E1E6-4DC5-9FC0-3164AFD01C0F}" destId="{E755D798-17A5-4899-8BF3-FF168C9F2E40}" srcOrd="0" destOrd="3" presId="urn:microsoft.com/office/officeart/2005/8/layout/cycle4"/>
    <dgm:cxn modelId="{85DF7436-A202-40FD-820B-A2E32D6DE681}" type="presOf" srcId="{33130A36-331D-492B-A2B9-3B035E5C3AEA}" destId="{25230793-8DC3-4E22-A6CE-F2BD6302AF9E}" srcOrd="1" destOrd="3" presId="urn:microsoft.com/office/officeart/2005/8/layout/cycle4"/>
    <dgm:cxn modelId="{7DC9128A-BEB5-49D2-8773-B23C0B1EA69D}" type="presOf" srcId="{539E191F-0BB2-46E4-8F50-120EB2270678}" destId="{B0277768-1483-4A2D-B842-BCD6A2F32ED4}" srcOrd="0" destOrd="0"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2D5A5EF6-7649-4557-B7FE-9C97C5FDAE47}" type="presOf" srcId="{948D7944-47EF-48D4-906F-58A70505FC0F}" destId="{28AC4FCA-51BA-4FD5-9A66-45731889E67B}" srcOrd="1" destOrd="1" presId="urn:microsoft.com/office/officeart/2005/8/layout/cycle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FBADC7E7-A743-46C5-AEA7-80D3AEA4810E}" type="presOf" srcId="{AFB5D755-3CC4-42AC-BF76-ADC9947A8A50}" destId="{D139E5FE-B4EE-495C-B82E-AD6DE9895555}"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4C14444D-A49B-4D6C-A436-424A218236EF}" type="presOf" srcId="{798F1780-0B00-42BD-8093-54093EC05B57}" destId="{E755D798-17A5-4899-8BF3-FF168C9F2E40}" srcOrd="0" destOrd="0" presId="urn:microsoft.com/office/officeart/2005/8/layout/cycle4"/>
    <dgm:cxn modelId="{B12BD917-551F-4AE8-B164-866F03E81289}" type="presOf" srcId="{E10F7585-F607-45B6-ABC4-D0BBA73176F7}" destId="{97EBBB09-C605-428E-B4D5-5D341D722D1B}" srcOrd="0" destOrd="3" presId="urn:microsoft.com/office/officeart/2005/8/layout/cycle4"/>
    <dgm:cxn modelId="{541FB4D1-9BBA-41C1-A2CC-E13BA9086784}" type="presOf" srcId="{232878EC-7D69-41A7-B5F5-23AB9A62F16B}" destId="{97EBBB09-C605-428E-B4D5-5D341D722D1B}" srcOrd="0" destOrd="1" presId="urn:microsoft.com/office/officeart/2005/8/layout/cycle4"/>
    <dgm:cxn modelId="{7207C67A-D120-462D-9AD2-26A6EC63418A}" srcId="{54D63190-354F-4AA9-B50B-011B9721636D}" destId="{C6B2B255-974A-48D3-A1FF-2C5CDCF02950}" srcOrd="0" destOrd="0" parTransId="{E15346D5-8AEF-4E9F-B7C6-9E8319FAD66F}" sibTransId="{5F56A02F-2AA2-419B-98A3-989AE60EBCE9}"/>
    <dgm:cxn modelId="{7C570398-4CB3-4DA8-8555-A98F1D40745A}" type="presOf" srcId="{0490D5F4-D84E-4368-AC5E-23E00E41BD3C}" destId="{F8873AD0-D4EC-4C7E-98CE-4399B5992B88}" srcOrd="0" destOrd="0" presId="urn:microsoft.com/office/officeart/2005/8/layout/cycle4"/>
    <dgm:cxn modelId="{B1F91F6C-69D9-4677-B8DE-8645DCADF502}" type="presOf" srcId="{49F660B3-86E6-40E5-9A62-679E3878AC76}" destId="{E755D798-17A5-4899-8BF3-FF168C9F2E40}" srcOrd="0" destOrd="4" presId="urn:microsoft.com/office/officeart/2005/8/layout/cycle4"/>
    <dgm:cxn modelId="{51D718C0-36E9-419E-A361-6DA5D1512D05}" type="presOf" srcId="{54D63190-354F-4AA9-B50B-011B9721636D}" destId="{DA176B0F-C08A-4A33-89C2-CF9DB2BC5B85}" srcOrd="0" destOrd="0" presId="urn:microsoft.com/office/officeart/2005/8/layout/cycle4"/>
    <dgm:cxn modelId="{7349757B-2E7C-46B3-9279-03DF2E702E37}" type="presOf" srcId="{C6B2B255-974A-48D3-A1FF-2C5CDCF02950}" destId="{A386B786-4E95-41BE-9C1D-D0A578654960}"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0784A9C6-6D4E-4CEF-AB4E-A71E88AAFF09}" srcId="{F5F9F27C-7551-44FF-9498-E9623D2F95CF}" destId="{8C255707-E1E6-4DC5-9FC0-3164AFD01C0F}" srcOrd="3" destOrd="0" parTransId="{08F71F6D-1AF7-46DA-8684-BE640D93B3E8}" sibTransId="{BA8544F5-C1C3-4382-9509-845823793045}"/>
    <dgm:cxn modelId="{5AFADD1E-C83D-4645-B89E-D8305592EB27}" type="presOf" srcId="{E10F7585-F607-45B6-ABC4-D0BBA73176F7}" destId="{0CCA811F-7182-44F5-93A8-A6E5CF43FBDD}" srcOrd="1" destOrd="3" presId="urn:microsoft.com/office/officeart/2005/8/layout/cycle4"/>
    <dgm:cxn modelId="{6D596CC5-7862-4C45-AFB1-A9DD22917517}" type="presOf" srcId="{A396FFD2-89B6-4576-9963-C303D5855532}" destId="{97EBBB09-C605-428E-B4D5-5D341D722D1B}" srcOrd="0" destOrd="2" presId="urn:microsoft.com/office/officeart/2005/8/layout/cycle4"/>
    <dgm:cxn modelId="{F724ADF5-417A-4318-A916-C952FC77EEFC}" type="presOf" srcId="{AA3DFAE0-EFE4-432A-871A-19FF3A8BF81B}" destId="{0CCA811F-7182-44F5-93A8-A6E5CF43FBDD}" srcOrd="1" destOrd="0" presId="urn:microsoft.com/office/officeart/2005/8/layout/cycle4"/>
    <dgm:cxn modelId="{3A63A63E-9835-4F22-B7B0-C00E8A04A36F}" type="presOf" srcId="{A9B62E56-D80E-46C2-8199-0D454495EF60}" destId="{28AC4FCA-51BA-4FD5-9A66-45731889E67B}" srcOrd="1" destOrd="2" presId="urn:microsoft.com/office/officeart/2005/8/layout/cycle4"/>
    <dgm:cxn modelId="{B1E243C7-BF49-4C41-8994-5C6E0FE54812}" type="presOf" srcId="{A396FFD2-89B6-4576-9963-C303D5855532}" destId="{0CCA811F-7182-44F5-93A8-A6E5CF43FBDD}" srcOrd="1" destOrd="2"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88B9BE0D-6645-4187-8F47-5C090B83931B}" srcId="{17EA943E-4D47-4FDC-9360-E5E0FE9B3B83}" destId="{33130A36-331D-492B-A2B9-3B035E5C3AEA}" srcOrd="3" destOrd="0" parTransId="{218233BD-D553-4B79-AC93-2AEE4BB0173B}" sibTransId="{F8E67C82-BC29-4E60-9AA6-9E99116BFBDD}"/>
    <dgm:cxn modelId="{087BA629-A154-4D55-AC51-C172D654EB6A}" srcId="{0490D5F4-D84E-4368-AC5E-23E00E41BD3C}" destId="{948D7944-47EF-48D4-906F-58A70505FC0F}" srcOrd="1" destOrd="0" parTransId="{10E04433-41BD-4482-8B33-A08334CD52F1}" sibTransId="{A01ABBAD-38E1-4F59-9EC9-E13A518B490E}"/>
    <dgm:cxn modelId="{967C13FC-A48E-4CF7-B8BE-097339F805D6}" srcId="{F5F9F27C-7551-44FF-9498-E9623D2F95CF}" destId="{BD0859A0-7B99-4E8B-81AF-13A2F04C0727}" srcOrd="1" destOrd="0" parTransId="{EEDA9F5C-2965-4F1B-A927-77AF74428CB5}" sibTransId="{9CF02FB0-035D-46E5-A889-9A602B75B7B3}"/>
    <dgm:cxn modelId="{F542698D-8EF9-4533-A2E0-E065CE6E7D97}" srcId="{C6B2B255-974A-48D3-A1FF-2C5CDCF02950}" destId="{232878EC-7D69-41A7-B5F5-23AB9A62F16B}" srcOrd="1" destOrd="0" parTransId="{7D427CC7-2E70-48E3-9023-C376C3A5D71B}" sibTransId="{6952CA28-E282-45C4-BB4E-43FA057EB18C}"/>
    <dgm:cxn modelId="{71BACF8E-3D1E-4EFE-A027-738718E60659}" type="presOf" srcId="{17EA943E-4D47-4FDC-9360-E5E0FE9B3B83}" destId="{613E5773-5317-4AE7-92A4-8BD139CF449E}"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3484BA1-FFD2-4084-9028-8CB52041DE37}" srcId="{C6B2B255-974A-48D3-A1FF-2C5CDCF02950}" destId="{AA3DFAE0-EFE4-432A-871A-19FF3A8BF81B}" srcOrd="0" destOrd="0" parTransId="{4089CD99-4B42-46FE-9F49-378430950F96}" sibTransId="{EE9F2D20-6ACA-428F-BAA3-1349CD687285}"/>
    <dgm:cxn modelId="{57CE3047-2F02-4044-935A-4D50D5209F1C}" type="presOf" srcId="{232878EC-7D69-41A7-B5F5-23AB9A62F16B}" destId="{0CCA811F-7182-44F5-93A8-A6E5CF43FBDD}" srcOrd="1" destOrd="1" presId="urn:microsoft.com/office/officeart/2005/8/layout/cycle4"/>
    <dgm:cxn modelId="{74121B28-F1AC-48AF-AB71-CFD034A8DE00}" srcId="{54D63190-354F-4AA9-B50B-011B9721636D}" destId="{F5F9F27C-7551-44FF-9498-E9623D2F95CF}" srcOrd="3" destOrd="0" parTransId="{B27AF8CC-6CC9-49FE-A97D-22389DBDF8A6}" sibTransId="{684AA293-DE60-4F71-8A5A-7E269126D2F4}"/>
    <dgm:cxn modelId="{525EBDDD-096A-4741-9E92-856E17E24FF1}" srcId="{17EA943E-4D47-4FDC-9360-E5E0FE9B3B83}" destId="{8CE2C64A-8AEF-4BED-B49E-5157B2484FD7}" srcOrd="1" destOrd="0" parTransId="{1E826D00-92ED-4C8C-A9DE-E812350BE989}" sibTransId="{9F4F7F37-1906-4D56-8ABE-1C4F217DF6D0}"/>
    <dgm:cxn modelId="{A466108D-AEEB-4EE5-B392-2291A7F82590}" srcId="{F5F9F27C-7551-44FF-9498-E9623D2F95CF}" destId="{798F1780-0B00-42BD-8093-54093EC05B57}" srcOrd="0" destOrd="0" parTransId="{A9293ECA-CB4C-40AA-ABA9-6EEA86BE301B}" sibTransId="{715E6647-DAD6-4F30-894A-C077168F9FDE}"/>
    <dgm:cxn modelId="{62B4A67D-7EC9-4483-B8F3-0642EEE64905}" type="presOf" srcId="{AA3DFAE0-EFE4-432A-871A-19FF3A8BF81B}" destId="{97EBBB09-C605-428E-B4D5-5D341D722D1B}" srcOrd="0" destOrd="0" presId="urn:microsoft.com/office/officeart/2005/8/layout/cycle4"/>
    <dgm:cxn modelId="{3D6E09E7-ADF7-41F2-83CA-B31C359967F2}" type="presOf" srcId="{8CE2C64A-8AEF-4BED-B49E-5157B2484FD7}" destId="{25230793-8DC3-4E22-A6CE-F2BD6302AF9E}" srcOrd="1"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672C07D4-F752-4952-A798-48D16DF9E37B}" type="presOf" srcId="{6947345F-1DAC-4EC7-81E0-5415D6B8505B}" destId="{D139E5FE-B4EE-495C-B82E-AD6DE9895555}" srcOrd="0"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72AF7DD5-028C-4D79-9599-79CD624F8C16}" type="presOf" srcId="{7A83D0A3-1052-436D-BF7B-3340E0F60B51}" destId="{E755D798-17A5-4899-8BF3-FF168C9F2E40}" srcOrd="0" destOrd="2"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65DC6742-1C72-4A20-8CE0-A38560653688}" type="presOf" srcId="{6947345F-1DAC-4EC7-81E0-5415D6B8505B}" destId="{28AC4FCA-51BA-4FD5-9A66-45731889E67B}" srcOrd="1" destOrd="0" presId="urn:microsoft.com/office/officeart/2005/8/layout/cycle4"/>
    <dgm:cxn modelId="{A68A5AF4-F48E-46A9-A3F5-EE1EFB79FDB6}" srcId="{0490D5F4-D84E-4368-AC5E-23E00E41BD3C}" destId="{6947345F-1DAC-4EC7-81E0-5415D6B8505B}" srcOrd="0" destOrd="0" parTransId="{871A9F07-A9A9-4EBB-AA46-2AE455226A0B}" sibTransId="{FC3DDBCB-F437-448B-BAB7-0AD4025B2BD6}"/>
    <dgm:cxn modelId="{E8F918C1-EEDA-43E7-87BE-3BE50DA3B0DD}" srcId="{0490D5F4-D84E-4368-AC5E-23E00E41BD3C}" destId="{A9B62E56-D80E-46C2-8199-0D454495EF60}" srcOrd="2" destOrd="0" parTransId="{474C8B7D-3035-46A8-8F33-E5D6B4EDB21F}" sibTransId="{78A09E30-E07D-4E94-9BB4-A2630F9D1CFE}"/>
    <dgm:cxn modelId="{E7AA82C3-8A8C-45EB-BA2D-8925F26BC29C}" type="presOf" srcId="{33130A36-331D-492B-A2B9-3B035E5C3AEA}" destId="{B0277768-1483-4A2D-B842-BCD6A2F32ED4}" srcOrd="0" destOrd="3" presId="urn:microsoft.com/office/officeart/2005/8/layout/cycle4"/>
    <dgm:cxn modelId="{105822E2-D6CB-4042-B2ED-E2A976C67072}" type="presOf" srcId="{948D7944-47EF-48D4-906F-58A70505FC0F}" destId="{D139E5FE-B4EE-495C-B82E-AD6DE9895555}" srcOrd="0" destOrd="1" presId="urn:microsoft.com/office/officeart/2005/8/layout/cycle4"/>
    <dgm:cxn modelId="{716CDD08-0B00-4101-A4B7-A98C42979ED4}" type="presOf" srcId="{BD0859A0-7B99-4E8B-81AF-13A2F04C0727}" destId="{E755D798-17A5-4899-8BF3-FF168C9F2E40}" srcOrd="0" destOrd="1"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955EAB0C-8884-4C60-9AA9-87FEB52DCC4E}" type="presOf" srcId="{BD0859A0-7B99-4E8B-81AF-13A2F04C0727}" destId="{D573678D-282D-4114-AEA7-55EC4D059378}" srcOrd="1" destOrd="1" presId="urn:microsoft.com/office/officeart/2005/8/layout/cycle4"/>
    <dgm:cxn modelId="{39BBD1B7-912A-48FC-B60F-8AFC49226998}" type="presOf" srcId="{7A83D0A3-1052-436D-BF7B-3340E0F60B51}" destId="{D573678D-282D-4114-AEA7-55EC4D059378}" srcOrd="1"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Assessment: 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a:solidFill>
                <a:schemeClr val="tx1"/>
              </a:solidFill>
            </a:rPr>
            <a:t>Strategize/Teach</a:t>
          </a:r>
        </a:p>
        <a:p>
          <a:r>
            <a:rPr lang="en-US" dirty="0">
              <a:solidFill>
                <a:schemeClr val="tx1"/>
              </a:solidFill>
            </a:rPr>
            <a:t>Differentiate Instruction and Intervention</a:t>
          </a: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DD4A5618-6EC5-48D8-A84E-C1E50CDF6D63}" type="presOf" srcId="{C3471FA4-7764-4FED-BA9F-8EFB4BFA0F99}" destId="{67769099-580B-47C0-AC43-BE8BB9726211}" srcOrd="1"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59F0F26D-0E65-49E8-B25E-C5E8D9882298}" type="presOf" srcId="{C3471FA4-7764-4FED-BA9F-8EFB4BFA0F99}" destId="{F58CAAE3-CEE1-41C9-B5E4-82A713BA3F5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0E240501-0120-4C16-B1CA-85E1ED0AE290}" srcId="{D5850620-F4FF-400A-9C4E-91B2A46B61CC}" destId="{81E1AB89-AFA6-4607-A719-6081FEDBA556}" srcOrd="0" destOrd="0" parTransId="{11966A1C-9755-430D-AA24-2CC219920CB0}" sibTransId="{C3471FA4-7764-4FED-BA9F-8EFB4BFA0F99}"/>
    <dgm:cxn modelId="{0A50748D-0662-4A9E-9F64-7C680FCD4970}" srcId="{D5850620-F4FF-400A-9C4E-91B2A46B61CC}" destId="{61596783-42C6-427C-BAF8-ED8901AD0851}" srcOrd="1" destOrd="0" parTransId="{3278EB2E-2C38-4503-ABC1-9E7845CFF8CE}" sibTransId="{3C4F4117-AC35-4F68-99C5-2BC610A067EE}"/>
    <dgm:cxn modelId="{659FF691-2E7E-4BF1-8C4B-8BDE98FE708F}" type="presOf" srcId="{61596783-42C6-427C-BAF8-ED8901AD0851}" destId="{92DE5DD0-9E39-4ADE-8130-FD6B7CF3AC92}" srcOrd="0" destOrd="0" presId="urn:microsoft.com/office/officeart/2005/8/layout/cycle7"/>
    <dgm:cxn modelId="{400C6B66-D5C2-4F35-9909-60C10581C645}" srcId="{D5850620-F4FF-400A-9C4E-91B2A46B61CC}" destId="{64721B5C-D14F-4D74-AA61-145FB20779E1}" srcOrd="2" destOrd="0" parTransId="{D04079BB-3D4B-4271-B972-3BABAE479A19}" sibTransId="{ECE17288-4B27-42EE-A505-EBD66C5FB3C0}"/>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a:solidFill>
                <a:schemeClr val="tx1"/>
              </a:solidFill>
            </a:rPr>
            <a:t>Fluency Practice</a:t>
          </a: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a:t>Whole Class Choral Reading</a:t>
          </a:r>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a:solidFill>
                <a:schemeClr val="tx1"/>
              </a:solidFill>
            </a:rPr>
            <a:t>Word Work (</a:t>
          </a:r>
          <a:r>
            <a:rPr lang="en-US" sz="1500" dirty="0">
              <a:solidFill>
                <a:schemeClr val="tx1"/>
              </a:solidFill>
            </a:rPr>
            <a:t>PA, Phonics, and Vocabulary</a:t>
          </a:r>
          <a:r>
            <a:rPr lang="en-US" sz="1800" dirty="0">
              <a:solidFill>
                <a:schemeClr val="tx1"/>
              </a:solidFill>
            </a:rPr>
            <a:t>) </a:t>
          </a: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a:p>
        <a:p>
          <a:r>
            <a:rPr lang="en-US" sz="2000" dirty="0">
              <a:solidFill>
                <a:schemeClr val="tx1"/>
              </a:solidFill>
            </a:rPr>
            <a:t>Refining Reading (R</a:t>
          </a:r>
          <a:r>
            <a:rPr lang="en-US" sz="2000" dirty="0">
              <a:solidFill>
                <a:schemeClr val="tx1"/>
              </a:solidFill>
              <a:latin typeface="Times New Roman"/>
              <a:cs typeface="Times New Roman"/>
            </a:rPr>
            <a:t>²</a:t>
          </a:r>
          <a:r>
            <a:rPr lang="en-US" sz="2000" dirty="0">
              <a:solidFill>
                <a:schemeClr val="tx1"/>
              </a:solidFill>
            </a:rPr>
            <a:t>)</a:t>
          </a:r>
        </a:p>
        <a:p>
          <a:r>
            <a:rPr lang="en-US" sz="2000" dirty="0">
              <a:solidFill>
                <a:schemeClr val="tx1"/>
              </a:solidFill>
            </a:rPr>
            <a:t>Time</a:t>
          </a: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a:t>Guided Reading</a:t>
          </a:r>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a:solidFill>
                <a:schemeClr val="tx1"/>
              </a:solidFill>
            </a:rPr>
            <a:t>Comprehension </a:t>
          </a: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a:t>Mini lesson</a:t>
          </a:r>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a:t>Differentiated fluency practice</a:t>
          </a:r>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a:t>Independent reading </a:t>
          </a:r>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a:t>Mini Lesson</a:t>
          </a:r>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a:t> Differentiated word work practice</a:t>
          </a:r>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a:t>Read aloud/think aloud</a:t>
          </a:r>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a:t>Literature and informational standards</a:t>
          </a:r>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a:t>Writing about your Reading</a:t>
          </a:r>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a:t>Shared Reading</a:t>
          </a:r>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a:t>Closure/Share time</a:t>
          </a:r>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a:t> Closure/Share time</a:t>
          </a:r>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a:t> Closure/Share time</a:t>
          </a:r>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a:t>Closure/Share time</a:t>
          </a:r>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a:t> 5-10% of allocated time</a:t>
          </a:r>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a:t>20-40% of allocated time</a:t>
          </a:r>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51D718C0-36E9-419E-A361-6DA5D1512D05}" type="presOf" srcId="{54D63190-354F-4AA9-B50B-011B9721636D}" destId="{DA176B0F-C08A-4A33-89C2-CF9DB2BC5B85}" srcOrd="0" destOrd="0" presId="urn:microsoft.com/office/officeart/2005/8/layout/cycle4"/>
    <dgm:cxn modelId="{116A445A-92FC-46B2-B983-22F33D010640}" type="presOf" srcId="{539E191F-0BB2-46E4-8F50-120EB2270678}" destId="{25230793-8DC3-4E22-A6CE-F2BD6302AF9E}" srcOrd="1" destOrd="0"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39BBD1B7-912A-48FC-B60F-8AFC49226998}" type="presOf" srcId="{7A83D0A3-1052-436D-BF7B-3340E0F60B51}" destId="{D573678D-282D-4114-AEA7-55EC4D059378}" srcOrd="1" destOrd="2" presId="urn:microsoft.com/office/officeart/2005/8/layout/cycle4"/>
    <dgm:cxn modelId="{B12BD917-551F-4AE8-B164-866F03E81289}" type="presOf" srcId="{E10F7585-F607-45B6-ABC4-D0BBA73176F7}" destId="{97EBBB09-C605-428E-B4D5-5D341D722D1B}"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85DF7436-A202-40FD-820B-A2E32D6DE681}" type="presOf" srcId="{33130A36-331D-492B-A2B9-3B035E5C3AEA}" destId="{25230793-8DC3-4E22-A6CE-F2BD6302AF9E}" srcOrd="1" destOrd="3" presId="urn:microsoft.com/office/officeart/2005/8/layout/cycle4"/>
    <dgm:cxn modelId="{62B4A67D-7EC9-4483-B8F3-0642EEE64905}" type="presOf" srcId="{AA3DFAE0-EFE4-432A-871A-19FF3A8BF81B}" destId="{97EBBB09-C605-428E-B4D5-5D341D722D1B}" srcOrd="0" destOrd="0"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7207C67A-D120-462D-9AD2-26A6EC63418A}" srcId="{54D63190-354F-4AA9-B50B-011B9721636D}" destId="{C6B2B255-974A-48D3-A1FF-2C5CDCF02950}" srcOrd="0" destOrd="0" parTransId="{E15346D5-8AEF-4E9F-B7C6-9E8319FAD66F}" sibTransId="{5F56A02F-2AA2-419B-98A3-989AE60EBCE9}"/>
    <dgm:cxn modelId="{955EAB0C-8884-4C60-9AA9-87FEB52DCC4E}" type="presOf" srcId="{BD0859A0-7B99-4E8B-81AF-13A2F04C0727}" destId="{D573678D-282D-4114-AEA7-55EC4D059378}" srcOrd="1" destOrd="1" presId="urn:microsoft.com/office/officeart/2005/8/layout/cycle4"/>
    <dgm:cxn modelId="{0784A9C6-6D4E-4CEF-AB4E-A71E88AAFF09}" srcId="{F5F9F27C-7551-44FF-9498-E9623D2F95CF}" destId="{8C255707-E1E6-4DC5-9FC0-3164AFD01C0F}" srcOrd="3" destOrd="0" parTransId="{08F71F6D-1AF7-46DA-8684-BE640D93B3E8}" sibTransId="{BA8544F5-C1C3-4382-9509-845823793045}"/>
    <dgm:cxn modelId="{541FB4D1-9BBA-41C1-A2CC-E13BA9086784}" type="presOf" srcId="{232878EC-7D69-41A7-B5F5-23AB9A62F16B}" destId="{97EBBB09-C605-428E-B4D5-5D341D722D1B}" srcOrd="0" destOrd="1"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3D6E09E7-ADF7-41F2-83CA-B31C359967F2}" type="presOf" srcId="{8CE2C64A-8AEF-4BED-B49E-5157B2484FD7}" destId="{25230793-8DC3-4E22-A6CE-F2BD6302AF9E}" srcOrd="1" destOrd="1" presId="urn:microsoft.com/office/officeart/2005/8/layout/cycle4"/>
    <dgm:cxn modelId="{0389EE6C-FF7E-4BE1-8BDC-F7970D2744F0}" type="presOf" srcId="{8C255707-E1E6-4DC5-9FC0-3164AFD01C0F}" destId="{E755D798-17A5-4899-8BF3-FF168C9F2E40}" srcOrd="0" destOrd="3" presId="urn:microsoft.com/office/officeart/2005/8/layout/cycle4"/>
    <dgm:cxn modelId="{F724ADF5-417A-4318-A916-C952FC77EEFC}" type="presOf" srcId="{AA3DFAE0-EFE4-432A-871A-19FF3A8BF81B}" destId="{0CCA811F-7182-44F5-93A8-A6E5CF43FBDD}" srcOrd="1" destOrd="0"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6D596CC5-7862-4C45-AFB1-A9DD22917517}" type="presOf" srcId="{A396FFD2-89B6-4576-9963-C303D5855532}" destId="{97EBBB09-C605-428E-B4D5-5D341D722D1B}" srcOrd="0" destOrd="2" presId="urn:microsoft.com/office/officeart/2005/8/layout/cycle4"/>
    <dgm:cxn modelId="{02A2265E-3697-488E-8FC5-695C3BC8FA11}" type="presOf" srcId="{F5F9F27C-7551-44FF-9498-E9623D2F95CF}" destId="{EF5D0542-E893-4872-BC12-6F120AB6EDD3}" srcOrd="0" destOrd="0" presId="urn:microsoft.com/office/officeart/2005/8/layout/cycle4"/>
    <dgm:cxn modelId="{F542698D-8EF9-4533-A2E0-E065CE6E7D97}" srcId="{C6B2B255-974A-48D3-A1FF-2C5CDCF02950}" destId="{232878EC-7D69-41A7-B5F5-23AB9A62F16B}" srcOrd="1" destOrd="0" parTransId="{7D427CC7-2E70-48E3-9023-C376C3A5D71B}" sibTransId="{6952CA28-E282-45C4-BB4E-43FA057EB18C}"/>
    <dgm:cxn modelId="{4C14444D-A49B-4D6C-A436-424A218236EF}" type="presOf" srcId="{798F1780-0B00-42BD-8093-54093EC05B57}" destId="{E755D798-17A5-4899-8BF3-FF168C9F2E40}" srcOrd="0" destOrd="0" presId="urn:microsoft.com/office/officeart/2005/8/layout/cycle4"/>
    <dgm:cxn modelId="{57CE3047-2F02-4044-935A-4D50D5209F1C}" type="presOf" srcId="{232878EC-7D69-41A7-B5F5-23AB9A62F16B}" destId="{0CCA811F-7182-44F5-93A8-A6E5CF43FBDD}" srcOrd="1" destOrd="1"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74121B28-F1AC-48AF-AB71-CFD034A8DE00}" srcId="{54D63190-354F-4AA9-B50B-011B9721636D}" destId="{F5F9F27C-7551-44FF-9498-E9623D2F95CF}" srcOrd="3" destOrd="0" parTransId="{B27AF8CC-6CC9-49FE-A97D-22389DBDF8A6}" sibTransId="{684AA293-DE60-4F71-8A5A-7E269126D2F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2D5A5EF6-7649-4557-B7FE-9C97C5FDAE47}" type="presOf" srcId="{948D7944-47EF-48D4-906F-58A70505FC0F}" destId="{28AC4FCA-51BA-4FD5-9A66-45731889E67B}" srcOrd="1" destOrd="1" presId="urn:microsoft.com/office/officeart/2005/8/layout/cycle4"/>
    <dgm:cxn modelId="{71BACF8E-3D1E-4EFE-A027-738718E60659}" type="presOf" srcId="{17EA943E-4D47-4FDC-9360-E5E0FE9B3B83}" destId="{613E5773-5317-4AE7-92A4-8BD139CF449E}" srcOrd="0" destOrd="0" presId="urn:microsoft.com/office/officeart/2005/8/layout/cycle4"/>
    <dgm:cxn modelId="{7DC9128A-BEB5-49D2-8773-B23C0B1EA69D}" type="presOf" srcId="{539E191F-0BB2-46E4-8F50-120EB2270678}" destId="{B0277768-1483-4A2D-B842-BCD6A2F32ED4}" srcOrd="0" destOrd="0" presId="urn:microsoft.com/office/officeart/2005/8/layout/cycle4"/>
    <dgm:cxn modelId="{E7AA82C3-8A8C-45EB-BA2D-8925F26BC29C}" type="presOf" srcId="{33130A36-331D-492B-A2B9-3B035E5C3AEA}" destId="{B0277768-1483-4A2D-B842-BCD6A2F32ED4}" srcOrd="0" destOrd="3" presId="urn:microsoft.com/office/officeart/2005/8/layout/cycle4"/>
    <dgm:cxn modelId="{672C07D4-F752-4952-A798-48D16DF9E37B}" type="presOf" srcId="{6947345F-1DAC-4EC7-81E0-5415D6B8505B}" destId="{D139E5FE-B4EE-495C-B82E-AD6DE9895555}"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65DC6742-1C72-4A20-8CE0-A38560653688}" type="presOf" srcId="{6947345F-1DAC-4EC7-81E0-5415D6B8505B}" destId="{28AC4FCA-51BA-4FD5-9A66-45731889E67B}" srcOrd="1"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88B9BE0D-6645-4187-8F47-5C090B83931B}" srcId="{17EA943E-4D47-4FDC-9360-E5E0FE9B3B83}" destId="{33130A36-331D-492B-A2B9-3B035E5C3AEA}" srcOrd="3" destOrd="0" parTransId="{218233BD-D553-4B79-AC93-2AEE4BB0173B}" sibTransId="{F8E67C82-BC29-4E60-9AA6-9E99116BFBDD}"/>
    <dgm:cxn modelId="{5AFADD1E-C83D-4645-B89E-D8305592EB27}" type="presOf" srcId="{E10F7585-F607-45B6-ABC4-D0BBA73176F7}" destId="{0CCA811F-7182-44F5-93A8-A6E5CF43FBDD}" srcOrd="1" destOrd="3" presId="urn:microsoft.com/office/officeart/2005/8/layout/cycle4"/>
    <dgm:cxn modelId="{FBADC7E7-A743-46C5-AEA7-80D3AEA4810E}" type="presOf" srcId="{AFB5D755-3CC4-42AC-BF76-ADC9947A8A50}" destId="{D139E5FE-B4EE-495C-B82E-AD6DE9895555}" srcOrd="0" destOrd="3" presId="urn:microsoft.com/office/officeart/2005/8/layout/cycle4"/>
    <dgm:cxn modelId="{087BA629-A154-4D55-AC51-C172D654EB6A}" srcId="{0490D5F4-D84E-4368-AC5E-23E00E41BD3C}" destId="{948D7944-47EF-48D4-906F-58A70505FC0F}" srcOrd="1" destOrd="0" parTransId="{10E04433-41BD-4482-8B33-A08334CD52F1}" sibTransId="{A01ABBAD-38E1-4F59-9EC9-E13A518B490E}"/>
    <dgm:cxn modelId="{A466108D-AEEB-4EE5-B392-2291A7F82590}" srcId="{F5F9F27C-7551-44FF-9498-E9623D2F95CF}" destId="{798F1780-0B00-42BD-8093-54093EC05B57}" srcOrd="0" destOrd="0" parTransId="{A9293ECA-CB4C-40AA-ABA9-6EEA86BE301B}" sibTransId="{715E6647-DAD6-4F30-894A-C077168F9FDE}"/>
    <dgm:cxn modelId="{E8F918C1-EEDA-43E7-87BE-3BE50DA3B0DD}" srcId="{0490D5F4-D84E-4368-AC5E-23E00E41BD3C}" destId="{A9B62E56-D80E-46C2-8199-0D454495EF60}" srcOrd="2" destOrd="0" parTransId="{474C8B7D-3035-46A8-8F33-E5D6B4EDB21F}" sibTransId="{78A09E30-E07D-4E94-9BB4-A2630F9D1CFE}"/>
    <dgm:cxn modelId="{F82E2191-794A-4ED2-A150-622F31130988}" type="presOf" srcId="{AFB5D755-3CC4-42AC-BF76-ADC9947A8A50}" destId="{28AC4FCA-51BA-4FD5-9A66-45731889E67B}" srcOrd="1" destOrd="3" presId="urn:microsoft.com/office/officeart/2005/8/layout/cycle4"/>
    <dgm:cxn modelId="{525EBDDD-096A-4741-9E92-856E17E24FF1}" srcId="{17EA943E-4D47-4FDC-9360-E5E0FE9B3B83}" destId="{8CE2C64A-8AEF-4BED-B49E-5157B2484FD7}" srcOrd="1" destOrd="0" parTransId="{1E826D00-92ED-4C8C-A9DE-E812350BE989}" sibTransId="{9F4F7F37-1906-4D56-8ABE-1C4F217DF6D0}"/>
    <dgm:cxn modelId="{3A63A63E-9835-4F22-B7B0-C00E8A04A36F}" type="presOf" srcId="{A9B62E56-D80E-46C2-8199-0D454495EF60}" destId="{28AC4FCA-51BA-4FD5-9A66-45731889E67B}" srcOrd="1" destOrd="2"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967C13FC-A48E-4CF7-B8BE-097339F805D6}" srcId="{F5F9F27C-7551-44FF-9498-E9623D2F95CF}" destId="{BD0859A0-7B99-4E8B-81AF-13A2F04C0727}" srcOrd="1" destOrd="0" parTransId="{EEDA9F5C-2965-4F1B-A927-77AF74428CB5}" sibTransId="{9CF02FB0-035D-46E5-A889-9A602B75B7B3}"/>
    <dgm:cxn modelId="{B1E243C7-BF49-4C41-8994-5C6E0FE54812}" type="presOf" srcId="{A396FFD2-89B6-4576-9963-C303D5855532}" destId="{0CCA811F-7182-44F5-93A8-A6E5CF43FBDD}" srcOrd="1" destOrd="2" presId="urn:microsoft.com/office/officeart/2005/8/layout/cycle4"/>
    <dgm:cxn modelId="{716CDD08-0B00-4101-A4B7-A98C42979ED4}" type="presOf" srcId="{BD0859A0-7B99-4E8B-81AF-13A2F04C0727}" destId="{E755D798-17A5-4899-8BF3-FF168C9F2E40}" srcOrd="0" destOrd="1" presId="urn:microsoft.com/office/officeart/2005/8/layout/cycle4"/>
    <dgm:cxn modelId="{105822E2-D6CB-4042-B2ED-E2A976C67072}" type="presOf" srcId="{948D7944-47EF-48D4-906F-58A70505FC0F}" destId="{D139E5FE-B4EE-495C-B82E-AD6DE9895555}" srcOrd="0" destOrd="1" presId="urn:microsoft.com/office/officeart/2005/8/layout/cycle4"/>
    <dgm:cxn modelId="{7349757B-2E7C-46B3-9279-03DF2E702E37}" type="presOf" srcId="{C6B2B255-974A-48D3-A1FF-2C5CDCF02950}" destId="{A386B786-4E95-41BE-9C1D-D0A578654960}" srcOrd="0" destOrd="0" presId="urn:microsoft.com/office/officeart/2005/8/layout/cycle4"/>
    <dgm:cxn modelId="{459AA632-B17E-4AD7-884B-A8B4F27D0FBB}" type="presOf" srcId="{AAE7FDAF-1AAB-422C-BA03-10AB96B23BA2}" destId="{B0277768-1483-4A2D-B842-BCD6A2F32ED4}" srcOrd="0" destOrd="2" presId="urn:microsoft.com/office/officeart/2005/8/layout/cycle4"/>
    <dgm:cxn modelId="{8592C5C9-2D28-4508-A109-D9E0243EA995}" type="presOf" srcId="{49F660B3-86E6-40E5-9A62-679E3878AC76}" destId="{D573678D-282D-4114-AEA7-55EC4D059378}" srcOrd="1" destOrd="4" presId="urn:microsoft.com/office/officeart/2005/8/layout/cycle4"/>
    <dgm:cxn modelId="{7C570398-4CB3-4DA8-8555-A98F1D40745A}" type="presOf" srcId="{0490D5F4-D84E-4368-AC5E-23E00E41BD3C}" destId="{F8873AD0-D4EC-4C7E-98CE-4399B5992B88}" srcOrd="0" destOrd="0" presId="urn:microsoft.com/office/officeart/2005/8/layout/cycle4"/>
    <dgm:cxn modelId="{26F09BC1-3A17-4BD8-9B37-97D30D3C922F}" type="presOf" srcId="{8C255707-E1E6-4DC5-9FC0-3164AFD01C0F}" destId="{D573678D-282D-4114-AEA7-55EC4D059378}" srcOrd="1" destOrd="3"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68A5AF4-F48E-46A9-A3F5-EE1EFB79FDB6}" srcId="{0490D5F4-D84E-4368-AC5E-23E00E41BD3C}" destId="{6947345F-1DAC-4EC7-81E0-5415D6B8505B}" srcOrd="0" destOrd="0" parTransId="{871A9F07-A9A9-4EBB-AA46-2AE455226A0B}" sibTransId="{FC3DDBCB-F437-448B-BAB7-0AD4025B2BD6}"/>
    <dgm:cxn modelId="{A3484BA1-FFD2-4084-9028-8CB52041DE37}" srcId="{C6B2B255-974A-48D3-A1FF-2C5CDCF02950}" destId="{AA3DFAE0-EFE4-432A-871A-19FF3A8BF81B}" srcOrd="0" destOrd="0" parTransId="{4089CD99-4B42-46FE-9F49-378430950F96}" sibTransId="{EE9F2D20-6ACA-428F-BAA3-1349CD687285}"/>
    <dgm:cxn modelId="{B1F91F6C-69D9-4677-B8DE-8645DCADF502}" type="presOf" srcId="{49F660B3-86E6-40E5-9A62-679E3878AC76}" destId="{E755D798-17A5-4899-8BF3-FF168C9F2E40}" srcOrd="0" destOrd="4" presId="urn:microsoft.com/office/officeart/2005/8/layout/cycle4"/>
    <dgm:cxn modelId="{72AF7DD5-028C-4D79-9599-79CD624F8C16}" type="presOf" srcId="{7A83D0A3-1052-436D-BF7B-3340E0F60B51}" destId="{E755D798-17A5-4899-8BF3-FF168C9F2E40}" srcOrd="0"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dgm:spPr/>
      <dgm:t>
        <a:bodyPr/>
        <a:lstStyle/>
        <a:p>
          <a:r>
            <a:rPr lang="en-US" dirty="0" smtClean="0"/>
            <a:t>Identify the problem of meaning</a:t>
          </a:r>
          <a:endParaRPr lang="en-US"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dgm:spPr/>
      <dgm:t>
        <a:bodyPr/>
        <a:lstStyle/>
        <a:p>
          <a:r>
            <a:rPr lang="en-US" dirty="0" smtClean="0"/>
            <a:t>Develop questions and examine assumptions </a:t>
          </a:r>
          <a:endParaRPr lang="en-US" dirty="0"/>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dgm:spPr/>
      <dgm:t>
        <a:bodyPr/>
        <a:lstStyle/>
        <a:p>
          <a:r>
            <a:rPr lang="en-US" dirty="0" smtClean="0"/>
            <a:t>Gather data</a:t>
          </a:r>
          <a:endParaRPr lang="en-US"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dgm:t>
        <a:bodyPr/>
        <a:lstStyle/>
        <a:p>
          <a:r>
            <a:rPr lang="en-US" dirty="0" smtClean="0"/>
            <a:t>Action Plan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4DA6F389-F7DB-4DFE-A162-FD14107ABD2E}" type="presOf" srcId="{96E8FC0F-6283-44C5-9E12-DBEAF44B96AF}" destId="{8513FB1E-B849-4B5F-9EAA-2FA770C69E7C}" srcOrd="0" destOrd="0" presId="urn:microsoft.com/office/officeart/2005/8/layout/cycle5"/>
    <dgm:cxn modelId="{278F38C9-4EB1-4057-9F2B-DD4322AD9523}" type="presOf" srcId="{E34C99AB-C6D5-4508-84FF-1A6EA8A9E59E}" destId="{205F2BF5-E970-4370-A83E-DE102CF7DDC8}" srcOrd="0" destOrd="0" presId="urn:microsoft.com/office/officeart/2005/8/layout/cycle5"/>
    <dgm:cxn modelId="{A1985F3D-1D81-4BB9-A060-291A48F768C8}" type="presOf" srcId="{DF1D113F-0A54-407A-9CFC-695A5F71D5C8}" destId="{07C5B955-8109-42E9-8646-E931F71B2CAD}" srcOrd="0" destOrd="0" presId="urn:microsoft.com/office/officeart/2005/8/layout/cycle5"/>
    <dgm:cxn modelId="{3BBECF61-8A3E-4070-957D-47D328285402}" type="presOf" srcId="{04009CC4-02D9-4481-9280-2CE762CFC6A3}" destId="{71DD129E-1557-4088-A6B0-34D4ED2D7718}" srcOrd="0" destOrd="0" presId="urn:microsoft.com/office/officeart/2005/8/layout/cycle5"/>
    <dgm:cxn modelId="{81D14EC4-4015-4EB5-B7E0-757E8084B464}"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915F307A-CA46-474A-90F5-0130BBD3F7D7}" type="presOf" srcId="{7AC07A74-C07F-416D-BD5F-9E5B6DBC0BB9}" destId="{73978B89-55E0-4727-AFEC-3DA78C34A0DD}"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B25BCEA9-93B5-47A7-BB02-CEE90FC3C599}" type="presOf" srcId="{06132753-ABEC-4B30-B9DF-E775D3246DB9}" destId="{2C325EB2-7D5A-47D2-9349-D69D85F1DDAD}" srcOrd="0" destOrd="0" presId="urn:microsoft.com/office/officeart/2005/8/layout/cycle5"/>
    <dgm:cxn modelId="{B2B53DD3-EB8A-4623-ACFC-C7B11C5FB81A}" type="presOf" srcId="{2B62D6BF-3A9C-4025-BC3B-DED4F65CA47B}" destId="{BF99EAC7-FFD0-43ED-8A5C-81AB2C56AE94}"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77478F85-E70E-48A2-ADEB-773F0E2D2EB5}"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B9718A37-66FE-42BD-969C-D470F5BBCFD0}" type="presOf" srcId="{B3DD83AF-284B-4170-9033-54F6179917D7}" destId="{FB84403D-89C3-44B0-A20D-0BFD20AD9755}" srcOrd="0" destOrd="0" presId="urn:microsoft.com/office/officeart/2005/8/layout/cycle5"/>
    <dgm:cxn modelId="{7D4FD44B-D5C1-42D8-B063-622B50681D8B}" type="presOf" srcId="{5996F9D2-D747-4C77-886D-E320C62E1E7D}" destId="{BAB4FE5A-04F8-46B9-92C8-C9985FA5A56A}" srcOrd="0" destOrd="0" presId="urn:microsoft.com/office/officeart/2005/8/layout/cycle5"/>
    <dgm:cxn modelId="{7136353E-6A3E-45CC-9B7E-FABB6435CB88}" type="presParOf" srcId="{8513FB1E-B849-4B5F-9EAA-2FA770C69E7C}" destId="{07C5B955-8109-42E9-8646-E931F71B2CAD}" srcOrd="0" destOrd="0" presId="urn:microsoft.com/office/officeart/2005/8/layout/cycle5"/>
    <dgm:cxn modelId="{98C67281-B3F4-4559-9283-D5690522764A}" type="presParOf" srcId="{8513FB1E-B849-4B5F-9EAA-2FA770C69E7C}" destId="{49F86AAD-E0CB-4BE9-A8CC-0ADE39AD32EC}" srcOrd="1" destOrd="0" presId="urn:microsoft.com/office/officeart/2005/8/layout/cycle5"/>
    <dgm:cxn modelId="{D2FAB28E-6AD7-448B-A142-2FE378EEE2FE}" type="presParOf" srcId="{8513FB1E-B849-4B5F-9EAA-2FA770C69E7C}" destId="{BAB4FE5A-04F8-46B9-92C8-C9985FA5A56A}" srcOrd="2" destOrd="0" presId="urn:microsoft.com/office/officeart/2005/8/layout/cycle5"/>
    <dgm:cxn modelId="{35B8311F-6D24-4708-B3E4-DC180E215234}" type="presParOf" srcId="{8513FB1E-B849-4B5F-9EAA-2FA770C69E7C}" destId="{2E720B26-6BF2-4BA7-8AE7-54D60E76A8F5}" srcOrd="3" destOrd="0" presId="urn:microsoft.com/office/officeart/2005/8/layout/cycle5"/>
    <dgm:cxn modelId="{9138162F-A5AE-4CEA-AF4E-971491955017}" type="presParOf" srcId="{8513FB1E-B849-4B5F-9EAA-2FA770C69E7C}" destId="{1115ABF6-161C-4D2E-8008-F9650E3A5665}" srcOrd="4" destOrd="0" presId="urn:microsoft.com/office/officeart/2005/8/layout/cycle5"/>
    <dgm:cxn modelId="{C4306543-5CBF-49B6-BE10-990E5D8EECA8}" type="presParOf" srcId="{8513FB1E-B849-4B5F-9EAA-2FA770C69E7C}" destId="{205F2BF5-E970-4370-A83E-DE102CF7DDC8}" srcOrd="5" destOrd="0" presId="urn:microsoft.com/office/officeart/2005/8/layout/cycle5"/>
    <dgm:cxn modelId="{99167B77-3C07-470D-A98F-075B5CADACAD}" type="presParOf" srcId="{8513FB1E-B849-4B5F-9EAA-2FA770C69E7C}" destId="{BF99EAC7-FFD0-43ED-8A5C-81AB2C56AE94}" srcOrd="6" destOrd="0" presId="urn:microsoft.com/office/officeart/2005/8/layout/cycle5"/>
    <dgm:cxn modelId="{495DF9AD-775C-4C50-8D8A-F3FFABDC0C84}" type="presParOf" srcId="{8513FB1E-B849-4B5F-9EAA-2FA770C69E7C}" destId="{8DFA4B35-A400-481D-BA69-AFA40B9C0F80}" srcOrd="7" destOrd="0" presId="urn:microsoft.com/office/officeart/2005/8/layout/cycle5"/>
    <dgm:cxn modelId="{72A1C094-B7A8-4AC4-9375-0C7DAF149515}" type="presParOf" srcId="{8513FB1E-B849-4B5F-9EAA-2FA770C69E7C}" destId="{2C325EB2-7D5A-47D2-9349-D69D85F1DDAD}" srcOrd="8" destOrd="0" presId="urn:microsoft.com/office/officeart/2005/8/layout/cycle5"/>
    <dgm:cxn modelId="{9902AF7F-6A50-4B3D-8839-2292FF1AE246}" type="presParOf" srcId="{8513FB1E-B849-4B5F-9EAA-2FA770C69E7C}" destId="{71DD129E-1557-4088-A6B0-34D4ED2D7718}" srcOrd="9" destOrd="0" presId="urn:microsoft.com/office/officeart/2005/8/layout/cycle5"/>
    <dgm:cxn modelId="{8B250D91-904B-4A4B-85E7-0058058F7421}" type="presParOf" srcId="{8513FB1E-B849-4B5F-9EAA-2FA770C69E7C}" destId="{E53861A2-A9AE-4B14-B250-25B1EB5255DA}" srcOrd="10" destOrd="0" presId="urn:microsoft.com/office/officeart/2005/8/layout/cycle5"/>
    <dgm:cxn modelId="{6EB4B0B1-59F1-4732-8C23-CB98E87E07FF}" type="presParOf" srcId="{8513FB1E-B849-4B5F-9EAA-2FA770C69E7C}" destId="{01E8F650-8C9C-4CAB-8C2B-9AA308CC64EB}" srcOrd="11" destOrd="0" presId="urn:microsoft.com/office/officeart/2005/8/layout/cycle5"/>
    <dgm:cxn modelId="{183D1035-001A-459A-83B1-9E598C76A1C8}" type="presParOf" srcId="{8513FB1E-B849-4B5F-9EAA-2FA770C69E7C}" destId="{FB84403D-89C3-44B0-A20D-0BFD20AD9755}" srcOrd="12" destOrd="0" presId="urn:microsoft.com/office/officeart/2005/8/layout/cycle5"/>
    <dgm:cxn modelId="{B076DCD2-30BD-4B9A-85D1-A4D9D991BD61}" type="presParOf" srcId="{8513FB1E-B849-4B5F-9EAA-2FA770C69E7C}" destId="{F4B6A345-0C99-4D3B-84F5-398A15FCFD32}" srcOrd="13" destOrd="0" presId="urn:microsoft.com/office/officeart/2005/8/layout/cycle5"/>
    <dgm:cxn modelId="{07EBDD33-EBA0-4C63-84F4-34CD9206C043}"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custT="1"/>
      <dgm:spPr>
        <a:solidFill>
          <a:schemeClr val="accent2"/>
        </a:solidFill>
      </dgm:spPr>
      <dgm:t>
        <a:bodyPr/>
        <a:lstStyle/>
        <a:p>
          <a:r>
            <a:rPr lang="en-US" sz="1200" dirty="0" smtClean="0"/>
            <a:t>Identify a struggling reader</a:t>
          </a:r>
          <a:endParaRPr lang="en-US" sz="1200"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custT="1"/>
      <dgm:spPr>
        <a:solidFill>
          <a:schemeClr val="accent2"/>
        </a:solidFill>
      </dgm:spPr>
      <dgm:t>
        <a:bodyPr/>
        <a:lstStyle/>
        <a:p>
          <a:r>
            <a:rPr lang="en-US" sz="1200" dirty="0" smtClean="0"/>
            <a:t>Why is the student struggling with learning how to read</a:t>
          </a:r>
          <a:r>
            <a:rPr lang="en-US" sz="700" dirty="0" smtClean="0"/>
            <a:t>? </a:t>
          </a:r>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custT="1"/>
      <dgm:spPr>
        <a:solidFill>
          <a:schemeClr val="accent2"/>
        </a:solidFill>
      </dgm:spPr>
      <dgm:t>
        <a:bodyPr/>
        <a:lstStyle/>
        <a:p>
          <a:r>
            <a:rPr lang="en-US" sz="1200" dirty="0" smtClean="0"/>
            <a:t>TOWRE</a:t>
          </a:r>
        </a:p>
        <a:p>
          <a:r>
            <a:rPr lang="en-US" sz="1200" dirty="0" smtClean="0"/>
            <a:t>GORT</a:t>
          </a:r>
        </a:p>
        <a:p>
          <a:r>
            <a:rPr lang="en-US" sz="1200" dirty="0" smtClean="0"/>
            <a:t>CTOPP</a:t>
          </a:r>
        </a:p>
        <a:p>
          <a:r>
            <a:rPr lang="en-US" sz="1200" dirty="0" smtClean="0"/>
            <a:t>Classroom based reading </a:t>
          </a:r>
          <a:r>
            <a:rPr lang="en-US" sz="1200" dirty="0" err="1" smtClean="0"/>
            <a:t>asseemsnt</a:t>
          </a:r>
          <a:endParaRPr lang="en-US" sz="1200"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a:solidFill>
          <a:schemeClr val="accent2"/>
        </a:solidFill>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a:solidFill>
          <a:schemeClr val="accent2"/>
        </a:solidFill>
      </dgm:spPr>
      <dgm:t>
        <a:bodyPr/>
        <a:lstStyle/>
        <a:p>
          <a:r>
            <a:rPr lang="en-US" dirty="0" smtClean="0"/>
            <a:t>Implications for Teaching and Reflection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custScaleY="120401">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custScaleY="182287" custRadScaleRad="102115" custRadScaleInc="-6677">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672CB923-F621-48A1-91A8-C0F8C7977DBB}" type="presOf" srcId="{E34C99AB-C6D5-4508-84FF-1A6EA8A9E59E}" destId="{205F2BF5-E970-4370-A83E-DE102CF7DDC8}" srcOrd="0" destOrd="0" presId="urn:microsoft.com/office/officeart/2005/8/layout/cycle5"/>
    <dgm:cxn modelId="{312E6B80-B875-4B03-9A75-9090339FCEA4}" type="presOf" srcId="{B3DD83AF-284B-4170-9033-54F6179917D7}" destId="{FB84403D-89C3-44B0-A20D-0BFD20AD9755}" srcOrd="0" destOrd="0" presId="urn:microsoft.com/office/officeart/2005/8/layout/cycle5"/>
    <dgm:cxn modelId="{D8417680-1CC0-4D83-BA37-4AEBC94E744E}" type="presOf" srcId="{DF1D113F-0A54-407A-9CFC-695A5F71D5C8}" destId="{07C5B955-8109-42E9-8646-E931F71B2CAD}" srcOrd="0" destOrd="0" presId="urn:microsoft.com/office/officeart/2005/8/layout/cycle5"/>
    <dgm:cxn modelId="{A8329E38-1576-4CED-B4B4-0653B0026CEC}"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77D82943-A83E-4FA8-9DF5-AA5DE719EFB2}" type="presOf" srcId="{7AC07A74-C07F-416D-BD5F-9E5B6DBC0BB9}" destId="{73978B89-55E0-4727-AFEC-3DA78C34A0DD}" srcOrd="0" destOrd="0" presId="urn:microsoft.com/office/officeart/2005/8/layout/cycle5"/>
    <dgm:cxn modelId="{C7E81E6B-F56C-4C6C-A855-9A1742D3CD2A}" type="presOf" srcId="{2B62D6BF-3A9C-4025-BC3B-DED4F65CA47B}" destId="{BF99EAC7-FFD0-43ED-8A5C-81AB2C56AE94}"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3307F85B-3210-41C4-BD6B-3052377527F1}" type="presOf" srcId="{5996F9D2-D747-4C77-886D-E320C62E1E7D}" destId="{BAB4FE5A-04F8-46B9-92C8-C9985FA5A56A}"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26E1AF5C-7667-43D7-9E98-CFCAF0DB94B1}"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1FE17C42-C155-403B-AB42-26BBB6643FB8}" type="presOf" srcId="{96E8FC0F-6283-44C5-9E12-DBEAF44B96AF}" destId="{8513FB1E-B849-4B5F-9EAA-2FA770C69E7C}" srcOrd="0" destOrd="0" presId="urn:microsoft.com/office/officeart/2005/8/layout/cycle5"/>
    <dgm:cxn modelId="{970375E0-52A7-4FC8-8A6D-68FFA2674A55}" type="presOf" srcId="{06132753-ABEC-4B30-B9DF-E775D3246DB9}" destId="{2C325EB2-7D5A-47D2-9349-D69D85F1DDAD}" srcOrd="0" destOrd="0" presId="urn:microsoft.com/office/officeart/2005/8/layout/cycle5"/>
    <dgm:cxn modelId="{71F822ED-402F-4E00-BC11-F1DDCA2ECB81}" type="presOf" srcId="{04009CC4-02D9-4481-9280-2CE762CFC6A3}" destId="{71DD129E-1557-4088-A6B0-34D4ED2D7718}" srcOrd="0" destOrd="0" presId="urn:microsoft.com/office/officeart/2005/8/layout/cycle5"/>
    <dgm:cxn modelId="{5FDBCC4B-585E-4287-BF90-727959922AF5}" type="presParOf" srcId="{8513FB1E-B849-4B5F-9EAA-2FA770C69E7C}" destId="{07C5B955-8109-42E9-8646-E931F71B2CAD}" srcOrd="0" destOrd="0" presId="urn:microsoft.com/office/officeart/2005/8/layout/cycle5"/>
    <dgm:cxn modelId="{2D3ACE72-9D28-47E7-8663-9CEED5D1C09C}" type="presParOf" srcId="{8513FB1E-B849-4B5F-9EAA-2FA770C69E7C}" destId="{49F86AAD-E0CB-4BE9-A8CC-0ADE39AD32EC}" srcOrd="1" destOrd="0" presId="urn:microsoft.com/office/officeart/2005/8/layout/cycle5"/>
    <dgm:cxn modelId="{6B3E88B2-3E8C-4CD0-969C-0AD4922D728D}" type="presParOf" srcId="{8513FB1E-B849-4B5F-9EAA-2FA770C69E7C}" destId="{BAB4FE5A-04F8-46B9-92C8-C9985FA5A56A}" srcOrd="2" destOrd="0" presId="urn:microsoft.com/office/officeart/2005/8/layout/cycle5"/>
    <dgm:cxn modelId="{BD520C69-02F6-4DFE-9CE0-F8B54D81C78A}" type="presParOf" srcId="{8513FB1E-B849-4B5F-9EAA-2FA770C69E7C}" destId="{2E720B26-6BF2-4BA7-8AE7-54D60E76A8F5}" srcOrd="3" destOrd="0" presId="urn:microsoft.com/office/officeart/2005/8/layout/cycle5"/>
    <dgm:cxn modelId="{8074914A-85FB-440E-B27B-6C2180B9BE89}" type="presParOf" srcId="{8513FB1E-B849-4B5F-9EAA-2FA770C69E7C}" destId="{1115ABF6-161C-4D2E-8008-F9650E3A5665}" srcOrd="4" destOrd="0" presId="urn:microsoft.com/office/officeart/2005/8/layout/cycle5"/>
    <dgm:cxn modelId="{C59C578E-9EEB-46C8-A7ED-BA640A3DD179}" type="presParOf" srcId="{8513FB1E-B849-4B5F-9EAA-2FA770C69E7C}" destId="{205F2BF5-E970-4370-A83E-DE102CF7DDC8}" srcOrd="5" destOrd="0" presId="urn:microsoft.com/office/officeart/2005/8/layout/cycle5"/>
    <dgm:cxn modelId="{D59F97D1-BD9D-417E-9F91-808C71EB13C6}" type="presParOf" srcId="{8513FB1E-B849-4B5F-9EAA-2FA770C69E7C}" destId="{BF99EAC7-FFD0-43ED-8A5C-81AB2C56AE94}" srcOrd="6" destOrd="0" presId="urn:microsoft.com/office/officeart/2005/8/layout/cycle5"/>
    <dgm:cxn modelId="{758C227E-AAEF-49C0-89AE-23ED60A05653}" type="presParOf" srcId="{8513FB1E-B849-4B5F-9EAA-2FA770C69E7C}" destId="{8DFA4B35-A400-481D-BA69-AFA40B9C0F80}" srcOrd="7" destOrd="0" presId="urn:microsoft.com/office/officeart/2005/8/layout/cycle5"/>
    <dgm:cxn modelId="{2FAF9340-8AC3-47B2-A2D4-C2362E4C6F28}" type="presParOf" srcId="{8513FB1E-B849-4B5F-9EAA-2FA770C69E7C}" destId="{2C325EB2-7D5A-47D2-9349-D69D85F1DDAD}" srcOrd="8" destOrd="0" presId="urn:microsoft.com/office/officeart/2005/8/layout/cycle5"/>
    <dgm:cxn modelId="{1D26164A-F5C3-46CC-A571-F38BB542DCE6}" type="presParOf" srcId="{8513FB1E-B849-4B5F-9EAA-2FA770C69E7C}" destId="{71DD129E-1557-4088-A6B0-34D4ED2D7718}" srcOrd="9" destOrd="0" presId="urn:microsoft.com/office/officeart/2005/8/layout/cycle5"/>
    <dgm:cxn modelId="{DB09FA3F-4277-42B7-B39B-B9F5F9104C54}" type="presParOf" srcId="{8513FB1E-B849-4B5F-9EAA-2FA770C69E7C}" destId="{E53861A2-A9AE-4B14-B250-25B1EB5255DA}" srcOrd="10" destOrd="0" presId="urn:microsoft.com/office/officeart/2005/8/layout/cycle5"/>
    <dgm:cxn modelId="{21F0BACA-AAFF-45BF-B195-90F96BF0F61A}" type="presParOf" srcId="{8513FB1E-B849-4B5F-9EAA-2FA770C69E7C}" destId="{01E8F650-8C9C-4CAB-8C2B-9AA308CC64EB}" srcOrd="11" destOrd="0" presId="urn:microsoft.com/office/officeart/2005/8/layout/cycle5"/>
    <dgm:cxn modelId="{4272AF6A-EEE6-4228-BF11-FC32EE35C088}" type="presParOf" srcId="{8513FB1E-B849-4B5F-9EAA-2FA770C69E7C}" destId="{FB84403D-89C3-44B0-A20D-0BFD20AD9755}" srcOrd="12" destOrd="0" presId="urn:microsoft.com/office/officeart/2005/8/layout/cycle5"/>
    <dgm:cxn modelId="{796A6565-3E48-401B-85F5-925AD63B8B64}" type="presParOf" srcId="{8513FB1E-B849-4B5F-9EAA-2FA770C69E7C}" destId="{F4B6A345-0C99-4D3B-84F5-398A15FCFD32}" srcOrd="13" destOrd="0" presId="urn:microsoft.com/office/officeart/2005/8/layout/cycle5"/>
    <dgm:cxn modelId="{95C49334-4804-4861-AD10-7DA1531F564F}"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Observe</a:t>
          </a:r>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Inquire</a:t>
          </a:r>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Diagnose</a:t>
          </a:r>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Design</a:t>
          </a:r>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Assess Student Learning</a:t>
          </a:r>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Teach</a:t>
          </a:r>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Guided Reading</a:t>
          </a:r>
        </a:p>
        <a:p>
          <a:pPr marL="57150" lvl="1" indent="-57150" algn="l" defTabSz="400050">
            <a:lnSpc>
              <a:spcPct val="90000"/>
            </a:lnSpc>
            <a:spcBef>
              <a:spcPct val="0"/>
            </a:spcBef>
            <a:spcAft>
              <a:spcPct val="15000"/>
            </a:spcAft>
            <a:buChar char="••"/>
          </a:pPr>
          <a:r>
            <a:rPr lang="en-US" sz="900" kern="1200" dirty="0"/>
            <a:t>Independent reading </a:t>
          </a:r>
        </a:p>
        <a:p>
          <a:pPr marL="57150" lvl="1" indent="-57150" algn="l" defTabSz="400050">
            <a:lnSpc>
              <a:spcPct val="90000"/>
            </a:lnSpc>
            <a:spcBef>
              <a:spcPct val="0"/>
            </a:spcBef>
            <a:spcAft>
              <a:spcPct val="15000"/>
            </a:spcAft>
            <a:buChar char="••"/>
          </a:pPr>
          <a:r>
            <a:rPr lang="en-US" sz="900" kern="1200" dirty="0"/>
            <a:t>Writing about your Reading</a:t>
          </a:r>
        </a:p>
        <a:p>
          <a:pPr marL="57150" lvl="1" indent="-57150" algn="l" defTabSz="400050">
            <a:lnSpc>
              <a:spcPct val="90000"/>
            </a:lnSpc>
            <a:spcBef>
              <a:spcPct val="0"/>
            </a:spcBef>
            <a:spcAft>
              <a:spcPct val="15000"/>
            </a:spcAft>
            <a:buChar char="••"/>
          </a:pPr>
          <a:r>
            <a:rPr lang="en-US" sz="900" kern="1200" dirty="0"/>
            <a:t>Closure/Share time</a:t>
          </a:r>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Read aloud/think aloud</a:t>
          </a:r>
        </a:p>
        <a:p>
          <a:pPr marL="57150" lvl="1" indent="-57150" algn="l" defTabSz="400050">
            <a:lnSpc>
              <a:spcPct val="90000"/>
            </a:lnSpc>
            <a:spcBef>
              <a:spcPct val="0"/>
            </a:spcBef>
            <a:spcAft>
              <a:spcPct val="15000"/>
            </a:spcAft>
            <a:buChar char="••"/>
          </a:pPr>
          <a:r>
            <a:rPr lang="en-US" sz="900" kern="1200" dirty="0"/>
            <a:t>Shared Reading</a:t>
          </a:r>
        </a:p>
        <a:p>
          <a:pPr marL="57150" lvl="1" indent="-57150" algn="l" defTabSz="400050">
            <a:lnSpc>
              <a:spcPct val="90000"/>
            </a:lnSpc>
            <a:spcBef>
              <a:spcPct val="0"/>
            </a:spcBef>
            <a:spcAft>
              <a:spcPct val="15000"/>
            </a:spcAft>
            <a:buChar char="••"/>
          </a:pPr>
          <a:r>
            <a:rPr lang="en-US" sz="900" kern="1200" dirty="0"/>
            <a:t>Literature and informational standards</a:t>
          </a:r>
        </a:p>
        <a:p>
          <a:pPr marL="57150" lvl="1" indent="-57150" algn="l" defTabSz="400050">
            <a:lnSpc>
              <a:spcPct val="90000"/>
            </a:lnSpc>
            <a:spcBef>
              <a:spcPct val="0"/>
            </a:spcBef>
            <a:spcAft>
              <a:spcPct val="15000"/>
            </a:spcAft>
            <a:buChar char="••"/>
          </a:pPr>
          <a:r>
            <a:rPr lang="en-US" sz="900" kern="1200" dirty="0"/>
            <a:t>Closure/Share time</a:t>
          </a:r>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 Differentiated word work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20-40% of allocated time</a:t>
          </a:r>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Whole Class Choral Reading</a:t>
          </a:r>
        </a:p>
        <a:p>
          <a:pPr marL="57150" lvl="1" indent="-57150" algn="l" defTabSz="400050">
            <a:lnSpc>
              <a:spcPct val="90000"/>
            </a:lnSpc>
            <a:spcBef>
              <a:spcPct val="0"/>
            </a:spcBef>
            <a:spcAft>
              <a:spcPct val="15000"/>
            </a:spcAft>
            <a:buChar char="••"/>
          </a:pPr>
          <a:r>
            <a:rPr lang="en-US" sz="900" kern="1200" dirty="0"/>
            <a:t>Differentiated fluency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 5-10% of allocated time</a:t>
          </a:r>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rPr>
            <a:t>Fluency Practice</a:t>
          </a: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Word Work (</a:t>
          </a:r>
          <a:r>
            <a:rPr lang="en-US" sz="1500" kern="1200" dirty="0">
              <a:solidFill>
                <a:schemeClr val="tx1"/>
              </a:solidFill>
            </a:rPr>
            <a:t>PA, Phonics, and Vocabulary</a:t>
          </a:r>
          <a:r>
            <a:rPr lang="en-US" sz="1800" kern="1200" dirty="0">
              <a:solidFill>
                <a:schemeClr val="tx1"/>
              </a:solidFill>
            </a:rPr>
            <a:t>) </a:t>
          </a: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a:p>
        <a:p>
          <a:pPr lvl="0" algn="ctr" defTabSz="889000">
            <a:lnSpc>
              <a:spcPct val="90000"/>
            </a:lnSpc>
            <a:spcBef>
              <a:spcPct val="0"/>
            </a:spcBef>
            <a:spcAft>
              <a:spcPct val="35000"/>
            </a:spcAft>
          </a:pPr>
          <a:r>
            <a:rPr lang="en-US" sz="2000" kern="1200" dirty="0">
              <a:solidFill>
                <a:schemeClr val="tx1"/>
              </a:solidFill>
            </a:rPr>
            <a:t>Refining Reading (R</a:t>
          </a:r>
          <a:r>
            <a:rPr lang="en-US" sz="2000" kern="1200" dirty="0">
              <a:solidFill>
                <a:schemeClr val="tx1"/>
              </a:solidFill>
              <a:latin typeface="Times New Roman"/>
              <a:cs typeface="Times New Roman"/>
            </a:rPr>
            <a:t>²</a:t>
          </a:r>
          <a:r>
            <a:rPr lang="en-US" sz="2000" kern="1200" dirty="0">
              <a:solidFill>
                <a:schemeClr val="tx1"/>
              </a:solidFill>
            </a:rPr>
            <a:t>)</a:t>
          </a:r>
        </a:p>
        <a:p>
          <a:pPr lvl="0" algn="ctr" defTabSz="889000">
            <a:lnSpc>
              <a:spcPct val="90000"/>
            </a:lnSpc>
            <a:spcBef>
              <a:spcPct val="0"/>
            </a:spcBef>
            <a:spcAft>
              <a:spcPct val="35000"/>
            </a:spcAft>
          </a:pPr>
          <a:r>
            <a:rPr lang="en-US" sz="2000" kern="1200" dirty="0">
              <a:solidFill>
                <a:schemeClr val="tx1"/>
              </a:solidFill>
            </a:rPr>
            <a:t>Time</a:t>
          </a: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a:solidFill>
                <a:schemeClr val="tx1"/>
              </a:solidFill>
            </a:rPr>
            <a:t>Comprehension </a:t>
          </a: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Assessment: 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Strategize/Teach</a:t>
          </a:r>
        </a:p>
        <a:p>
          <a:pPr lvl="0" algn="ctr" defTabSz="800100">
            <a:lnSpc>
              <a:spcPct val="90000"/>
            </a:lnSpc>
            <a:spcBef>
              <a:spcPct val="0"/>
            </a:spcBef>
            <a:spcAft>
              <a:spcPct val="35000"/>
            </a:spcAft>
          </a:pPr>
          <a:r>
            <a:rPr lang="en-US" sz="1800" kern="1200" dirty="0">
              <a:solidFill>
                <a:schemeClr val="tx1"/>
              </a:solidFill>
            </a:rPr>
            <a:t>Differentiate Instruction and Intervention</a:t>
          </a: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Guided Reading</a:t>
          </a:r>
        </a:p>
        <a:p>
          <a:pPr marL="57150" lvl="1" indent="-57150" algn="l" defTabSz="400050">
            <a:lnSpc>
              <a:spcPct val="90000"/>
            </a:lnSpc>
            <a:spcBef>
              <a:spcPct val="0"/>
            </a:spcBef>
            <a:spcAft>
              <a:spcPct val="15000"/>
            </a:spcAft>
            <a:buChar char="••"/>
          </a:pPr>
          <a:r>
            <a:rPr lang="en-US" sz="900" kern="1200" dirty="0"/>
            <a:t>Independent reading </a:t>
          </a:r>
        </a:p>
        <a:p>
          <a:pPr marL="57150" lvl="1" indent="-57150" algn="l" defTabSz="400050">
            <a:lnSpc>
              <a:spcPct val="90000"/>
            </a:lnSpc>
            <a:spcBef>
              <a:spcPct val="0"/>
            </a:spcBef>
            <a:spcAft>
              <a:spcPct val="15000"/>
            </a:spcAft>
            <a:buChar char="••"/>
          </a:pPr>
          <a:r>
            <a:rPr lang="en-US" sz="900" kern="1200" dirty="0"/>
            <a:t>Writing about your Reading</a:t>
          </a:r>
        </a:p>
        <a:p>
          <a:pPr marL="57150" lvl="1" indent="-57150" algn="l" defTabSz="400050">
            <a:lnSpc>
              <a:spcPct val="90000"/>
            </a:lnSpc>
            <a:spcBef>
              <a:spcPct val="0"/>
            </a:spcBef>
            <a:spcAft>
              <a:spcPct val="15000"/>
            </a:spcAft>
            <a:buChar char="••"/>
          </a:pPr>
          <a:r>
            <a:rPr lang="en-US" sz="900" kern="1200" dirty="0"/>
            <a:t>Closure/Share time</a:t>
          </a:r>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Read aloud/think aloud</a:t>
          </a:r>
        </a:p>
        <a:p>
          <a:pPr marL="57150" lvl="1" indent="-57150" algn="l" defTabSz="400050">
            <a:lnSpc>
              <a:spcPct val="90000"/>
            </a:lnSpc>
            <a:spcBef>
              <a:spcPct val="0"/>
            </a:spcBef>
            <a:spcAft>
              <a:spcPct val="15000"/>
            </a:spcAft>
            <a:buChar char="••"/>
          </a:pPr>
          <a:r>
            <a:rPr lang="en-US" sz="900" kern="1200" dirty="0"/>
            <a:t>Shared Reading</a:t>
          </a:r>
        </a:p>
        <a:p>
          <a:pPr marL="57150" lvl="1" indent="-57150" algn="l" defTabSz="400050">
            <a:lnSpc>
              <a:spcPct val="90000"/>
            </a:lnSpc>
            <a:spcBef>
              <a:spcPct val="0"/>
            </a:spcBef>
            <a:spcAft>
              <a:spcPct val="15000"/>
            </a:spcAft>
            <a:buChar char="••"/>
          </a:pPr>
          <a:r>
            <a:rPr lang="en-US" sz="900" kern="1200" dirty="0"/>
            <a:t>Literature and informational standards</a:t>
          </a:r>
        </a:p>
        <a:p>
          <a:pPr marL="57150" lvl="1" indent="-57150" algn="l" defTabSz="400050">
            <a:lnSpc>
              <a:spcPct val="90000"/>
            </a:lnSpc>
            <a:spcBef>
              <a:spcPct val="0"/>
            </a:spcBef>
            <a:spcAft>
              <a:spcPct val="15000"/>
            </a:spcAft>
            <a:buChar char="••"/>
          </a:pPr>
          <a:r>
            <a:rPr lang="en-US" sz="900" kern="1200" dirty="0"/>
            <a:t>Closure/Share time</a:t>
          </a:r>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 Differentiated word work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20-40% of allocated time</a:t>
          </a:r>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Whole Class Choral Reading</a:t>
          </a:r>
        </a:p>
        <a:p>
          <a:pPr marL="57150" lvl="1" indent="-57150" algn="l" defTabSz="400050">
            <a:lnSpc>
              <a:spcPct val="90000"/>
            </a:lnSpc>
            <a:spcBef>
              <a:spcPct val="0"/>
            </a:spcBef>
            <a:spcAft>
              <a:spcPct val="15000"/>
            </a:spcAft>
            <a:buChar char="••"/>
          </a:pPr>
          <a:r>
            <a:rPr lang="en-US" sz="900" kern="1200" dirty="0"/>
            <a:t>Differentiated fluency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 5-10% of allocated time</a:t>
          </a:r>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rPr>
            <a:t>Fluency Practice</a:t>
          </a: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Word Work (</a:t>
          </a:r>
          <a:r>
            <a:rPr lang="en-US" sz="1500" kern="1200" dirty="0">
              <a:solidFill>
                <a:schemeClr val="tx1"/>
              </a:solidFill>
            </a:rPr>
            <a:t>PA, Phonics, and Vocabulary</a:t>
          </a:r>
          <a:r>
            <a:rPr lang="en-US" sz="1800" kern="1200" dirty="0">
              <a:solidFill>
                <a:schemeClr val="tx1"/>
              </a:solidFill>
            </a:rPr>
            <a:t>) </a:t>
          </a: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a:p>
        <a:p>
          <a:pPr lvl="0" algn="ctr" defTabSz="889000">
            <a:lnSpc>
              <a:spcPct val="90000"/>
            </a:lnSpc>
            <a:spcBef>
              <a:spcPct val="0"/>
            </a:spcBef>
            <a:spcAft>
              <a:spcPct val="35000"/>
            </a:spcAft>
          </a:pPr>
          <a:r>
            <a:rPr lang="en-US" sz="2000" kern="1200" dirty="0">
              <a:solidFill>
                <a:schemeClr val="tx1"/>
              </a:solidFill>
            </a:rPr>
            <a:t>Refining Reading (R</a:t>
          </a:r>
          <a:r>
            <a:rPr lang="en-US" sz="2000" kern="1200" dirty="0">
              <a:solidFill>
                <a:schemeClr val="tx1"/>
              </a:solidFill>
              <a:latin typeface="Times New Roman"/>
              <a:cs typeface="Times New Roman"/>
            </a:rPr>
            <a:t>²</a:t>
          </a:r>
          <a:r>
            <a:rPr lang="en-US" sz="2000" kern="1200" dirty="0">
              <a:solidFill>
                <a:schemeClr val="tx1"/>
              </a:solidFill>
            </a:rPr>
            <a:t>)</a:t>
          </a:r>
        </a:p>
        <a:p>
          <a:pPr lvl="0" algn="ctr" defTabSz="889000">
            <a:lnSpc>
              <a:spcPct val="90000"/>
            </a:lnSpc>
            <a:spcBef>
              <a:spcPct val="0"/>
            </a:spcBef>
            <a:spcAft>
              <a:spcPct val="35000"/>
            </a:spcAft>
          </a:pPr>
          <a:r>
            <a:rPr lang="en-US" sz="2000" kern="1200" dirty="0">
              <a:solidFill>
                <a:schemeClr val="tx1"/>
              </a:solidFill>
            </a:rPr>
            <a:t>Time</a:t>
          </a: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a:solidFill>
                <a:schemeClr val="tx1"/>
              </a:solidFill>
            </a:rPr>
            <a:t>Comprehension </a:t>
          </a: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627435" y="307557"/>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the problem of meaning</a:t>
          </a:r>
          <a:endParaRPr lang="en-US" sz="1200" kern="1200" dirty="0"/>
        </a:p>
      </dsp:txBody>
      <dsp:txXfrm>
        <a:off x="1669228" y="349350"/>
        <a:ext cx="1233542" cy="772547"/>
      </dsp:txXfrm>
    </dsp:sp>
    <dsp:sp modelId="{BAB4FE5A-04F8-46B9-92C8-C9985FA5A56A}">
      <dsp:nvSpPr>
        <dsp:cNvPr id="0" name=""/>
        <dsp:cNvSpPr/>
      </dsp:nvSpPr>
      <dsp:spPr>
        <a:xfrm>
          <a:off x="575218" y="735624"/>
          <a:ext cx="3421562" cy="3421562"/>
        </a:xfrm>
        <a:custGeom>
          <a:avLst/>
          <a:gdLst/>
          <a:ahLst/>
          <a:cxnLst/>
          <a:rect l="0" t="0" r="0" b="0"/>
          <a:pathLst>
            <a:path>
              <a:moveTo>
                <a:pt x="2545874" y="217666"/>
              </a:moveTo>
              <a:arcTo wR="1710781" hR="1710781" stAng="17953086"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2544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Develop questions and examine assumptions </a:t>
          </a:r>
          <a:endParaRPr lang="en-US" sz="1200" kern="1200" dirty="0"/>
        </a:p>
      </dsp:txBody>
      <dsp:txXfrm>
        <a:off x="3296278" y="1531471"/>
        <a:ext cx="1233542" cy="772547"/>
      </dsp:txXfrm>
    </dsp:sp>
    <dsp:sp modelId="{205F2BF5-E970-4370-A83E-DE102CF7DDC8}">
      <dsp:nvSpPr>
        <dsp:cNvPr id="0" name=""/>
        <dsp:cNvSpPr/>
      </dsp:nvSpPr>
      <dsp:spPr>
        <a:xfrm>
          <a:off x="575218" y="735624"/>
          <a:ext cx="3421562" cy="3421562"/>
        </a:xfrm>
        <a:custGeom>
          <a:avLst/>
          <a:gdLst/>
          <a:ahLst/>
          <a:cxnLst/>
          <a:rect l="0" t="0" r="0" b="0"/>
          <a:pathLst>
            <a:path>
              <a:moveTo>
                <a:pt x="3417465" y="1829116"/>
              </a:moveTo>
              <a:arcTo wR="1710781" hR="1710781" stAng="21837980"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633007"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Gather data</a:t>
          </a:r>
          <a:endParaRPr lang="en-US" sz="1200" kern="1200" dirty="0"/>
        </a:p>
      </dsp:txBody>
      <dsp:txXfrm>
        <a:off x="2674800" y="3444183"/>
        <a:ext cx="1233542" cy="772547"/>
      </dsp:txXfrm>
    </dsp:sp>
    <dsp:sp modelId="{2C325EB2-7D5A-47D2-9349-D69D85F1DDAD}">
      <dsp:nvSpPr>
        <dsp:cNvPr id="0" name=""/>
        <dsp:cNvSpPr/>
      </dsp:nvSpPr>
      <dsp:spPr>
        <a:xfrm>
          <a:off x="575218" y="735624"/>
          <a:ext cx="3421562" cy="3421562"/>
        </a:xfrm>
        <a:custGeom>
          <a:avLst/>
          <a:gdLst/>
          <a:ahLst/>
          <a:cxnLst/>
          <a:rect l="0" t="0" r="0" b="0"/>
          <a:pathLst>
            <a:path>
              <a:moveTo>
                <a:pt x="1920878" y="3408613"/>
              </a:moveTo>
              <a:arcTo wR="1710781" hR="1710781" stAng="4976749" swAng="846502"/>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621863"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 Analyze and interpret the data</a:t>
          </a:r>
          <a:endParaRPr lang="en-US" sz="1200" kern="1200" dirty="0"/>
        </a:p>
      </dsp:txBody>
      <dsp:txXfrm>
        <a:off x="663656" y="3444183"/>
        <a:ext cx="1233542" cy="772547"/>
      </dsp:txXfrm>
    </dsp:sp>
    <dsp:sp modelId="{01E8F650-8C9C-4CAB-8C2B-9AA308CC64EB}">
      <dsp:nvSpPr>
        <dsp:cNvPr id="0" name=""/>
        <dsp:cNvSpPr/>
      </dsp:nvSpPr>
      <dsp:spPr>
        <a:xfrm>
          <a:off x="575218" y="735624"/>
          <a:ext cx="3421562" cy="3421562"/>
        </a:xfrm>
        <a:custGeom>
          <a:avLst/>
          <a:gdLst/>
          <a:ahLst/>
          <a:cxnLst/>
          <a:rect l="0" t="0" r="0" b="0"/>
          <a:pathLst>
            <a:path>
              <a:moveTo>
                <a:pt x="181555" y="2477749"/>
              </a:moveTo>
              <a:arcTo wR="1710781" hR="1710781"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Action Plan</a:t>
          </a:r>
          <a:endParaRPr lang="en-US" sz="1200" kern="1200" dirty="0"/>
        </a:p>
      </dsp:txBody>
      <dsp:txXfrm>
        <a:off x="42178" y="1531471"/>
        <a:ext cx="1233542" cy="772547"/>
      </dsp:txXfrm>
    </dsp:sp>
    <dsp:sp modelId="{73978B89-55E0-4727-AFEC-3DA78C34A0DD}">
      <dsp:nvSpPr>
        <dsp:cNvPr id="0" name=""/>
        <dsp:cNvSpPr/>
      </dsp:nvSpPr>
      <dsp:spPr>
        <a:xfrm>
          <a:off x="575218" y="735624"/>
          <a:ext cx="3421562" cy="3421562"/>
        </a:xfrm>
        <a:custGeom>
          <a:avLst/>
          <a:gdLst/>
          <a:ahLst/>
          <a:cxnLst/>
          <a:rect l="0" t="0" r="0" b="0"/>
          <a:pathLst>
            <a:path>
              <a:moveTo>
                <a:pt x="411452" y="597894"/>
              </a:moveTo>
              <a:arcTo wR="1710781" hR="1710781"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546063" y="267375"/>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a struggling reader</a:t>
          </a:r>
          <a:endParaRPr lang="en-US" sz="1200" kern="1200" dirty="0"/>
        </a:p>
      </dsp:txBody>
      <dsp:txXfrm>
        <a:off x="1585766" y="307078"/>
        <a:ext cx="1171866" cy="733921"/>
      </dsp:txXfrm>
    </dsp:sp>
    <dsp:sp modelId="{BAB4FE5A-04F8-46B9-92C8-C9985FA5A56A}">
      <dsp:nvSpPr>
        <dsp:cNvPr id="0" name=""/>
        <dsp:cNvSpPr/>
      </dsp:nvSpPr>
      <dsp:spPr>
        <a:xfrm>
          <a:off x="546457" y="674038"/>
          <a:ext cx="3250484" cy="3250484"/>
        </a:xfrm>
        <a:custGeom>
          <a:avLst/>
          <a:gdLst/>
          <a:ahLst/>
          <a:cxnLst/>
          <a:rect l="0" t="0" r="0" b="0"/>
          <a:pathLst>
            <a:path>
              <a:moveTo>
                <a:pt x="2401336" y="197275"/>
              </a:moveTo>
              <a:arcTo wR="1625242" hR="1625242" stAng="17911434" swAng="1078978"/>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091761" y="1307426"/>
          <a:ext cx="1251272" cy="979253"/>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Why is the student struggling with learning how to read</a:t>
          </a:r>
          <a:r>
            <a:rPr lang="en-US" sz="700" kern="1200" dirty="0" smtClean="0"/>
            <a:t>? </a:t>
          </a:r>
        </a:p>
      </dsp:txBody>
      <dsp:txXfrm>
        <a:off x="3139564" y="1355229"/>
        <a:ext cx="1155666" cy="883647"/>
      </dsp:txXfrm>
    </dsp:sp>
    <dsp:sp modelId="{205F2BF5-E970-4370-A83E-DE102CF7DDC8}">
      <dsp:nvSpPr>
        <dsp:cNvPr id="0" name=""/>
        <dsp:cNvSpPr/>
      </dsp:nvSpPr>
      <dsp:spPr>
        <a:xfrm>
          <a:off x="550090" y="770775"/>
          <a:ext cx="3250484" cy="3250484"/>
        </a:xfrm>
        <a:custGeom>
          <a:avLst/>
          <a:gdLst/>
          <a:ahLst/>
          <a:cxnLst/>
          <a:rect l="0" t="0" r="0" b="0"/>
          <a:pathLst>
            <a:path>
              <a:moveTo>
                <a:pt x="3250462" y="1633836"/>
              </a:moveTo>
              <a:arcTo wR="1625242" hR="1625242" stAng="21618179" swAng="755837"/>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558727" y="2872839"/>
          <a:ext cx="1251272" cy="1482589"/>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TOWRE</a:t>
          </a:r>
        </a:p>
        <a:p>
          <a:pPr lvl="0" algn="ctr" defTabSz="533400">
            <a:lnSpc>
              <a:spcPct val="90000"/>
            </a:lnSpc>
            <a:spcBef>
              <a:spcPct val="0"/>
            </a:spcBef>
            <a:spcAft>
              <a:spcPct val="35000"/>
            </a:spcAft>
          </a:pPr>
          <a:r>
            <a:rPr lang="en-US" sz="1200" kern="1200" dirty="0" smtClean="0"/>
            <a:t>GORT</a:t>
          </a:r>
        </a:p>
        <a:p>
          <a:pPr lvl="0" algn="ctr" defTabSz="533400">
            <a:lnSpc>
              <a:spcPct val="90000"/>
            </a:lnSpc>
            <a:spcBef>
              <a:spcPct val="0"/>
            </a:spcBef>
            <a:spcAft>
              <a:spcPct val="35000"/>
            </a:spcAft>
          </a:pPr>
          <a:r>
            <a:rPr lang="en-US" sz="1200" kern="1200" dirty="0" smtClean="0"/>
            <a:t>CTOPP</a:t>
          </a:r>
        </a:p>
        <a:p>
          <a:pPr lvl="0" algn="ctr" defTabSz="533400">
            <a:lnSpc>
              <a:spcPct val="90000"/>
            </a:lnSpc>
            <a:spcBef>
              <a:spcPct val="0"/>
            </a:spcBef>
            <a:spcAft>
              <a:spcPct val="35000"/>
            </a:spcAft>
          </a:pPr>
          <a:r>
            <a:rPr lang="en-US" sz="1200" kern="1200" dirty="0" smtClean="0"/>
            <a:t>Classroom based reading </a:t>
          </a:r>
          <a:r>
            <a:rPr lang="en-US" sz="1200" kern="1200" dirty="0" err="1" smtClean="0"/>
            <a:t>asseemsnt</a:t>
          </a:r>
          <a:endParaRPr lang="en-US" sz="1200" kern="1200" dirty="0"/>
        </a:p>
      </dsp:txBody>
      <dsp:txXfrm>
        <a:off x="2619809" y="2933921"/>
        <a:ext cx="1129108" cy="1360425"/>
      </dsp:txXfrm>
    </dsp:sp>
    <dsp:sp modelId="{2C325EB2-7D5A-47D2-9349-D69D85F1DDAD}">
      <dsp:nvSpPr>
        <dsp:cNvPr id="0" name=""/>
        <dsp:cNvSpPr/>
      </dsp:nvSpPr>
      <dsp:spPr>
        <a:xfrm>
          <a:off x="624662" y="692264"/>
          <a:ext cx="3250484" cy="3250484"/>
        </a:xfrm>
        <a:custGeom>
          <a:avLst/>
          <a:gdLst/>
          <a:ahLst/>
          <a:cxnLst/>
          <a:rect l="0" t="0" r="0" b="0"/>
          <a:pathLst>
            <a:path>
              <a:moveTo>
                <a:pt x="1792251" y="3241881"/>
              </a:moveTo>
              <a:arcTo wR="1625242" hR="1625242" stAng="5046114" swAng="922590"/>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590770" y="3207466"/>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 Analyze and interpret the data</a:t>
          </a:r>
          <a:endParaRPr lang="en-US" sz="1400" kern="1200" dirty="0"/>
        </a:p>
      </dsp:txBody>
      <dsp:txXfrm>
        <a:off x="630473" y="3247169"/>
        <a:ext cx="1171866" cy="733921"/>
      </dsp:txXfrm>
    </dsp:sp>
    <dsp:sp modelId="{01E8F650-8C9C-4CAB-8C2B-9AA308CC64EB}">
      <dsp:nvSpPr>
        <dsp:cNvPr id="0" name=""/>
        <dsp:cNvSpPr/>
      </dsp:nvSpPr>
      <dsp:spPr>
        <a:xfrm>
          <a:off x="546457" y="674038"/>
          <a:ext cx="3250484" cy="3250484"/>
        </a:xfrm>
        <a:custGeom>
          <a:avLst/>
          <a:gdLst/>
          <a:ahLst/>
          <a:cxnLst/>
          <a:rect l="0" t="0" r="0" b="0"/>
          <a:pathLst>
            <a:path>
              <a:moveTo>
                <a:pt x="172477" y="2353861"/>
              </a:moveTo>
              <a:arcTo wR="1625242" hR="1625242"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66" y="1390390"/>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Implications for Teaching and Reflection</a:t>
          </a:r>
          <a:endParaRPr lang="en-US" sz="1400" kern="1200" dirty="0"/>
        </a:p>
      </dsp:txBody>
      <dsp:txXfrm>
        <a:off x="40069" y="1430093"/>
        <a:ext cx="1171866" cy="733921"/>
      </dsp:txXfrm>
    </dsp:sp>
    <dsp:sp modelId="{73978B89-55E0-4727-AFEC-3DA78C34A0DD}">
      <dsp:nvSpPr>
        <dsp:cNvPr id="0" name=""/>
        <dsp:cNvSpPr/>
      </dsp:nvSpPr>
      <dsp:spPr>
        <a:xfrm>
          <a:off x="546457" y="674038"/>
          <a:ext cx="3250484" cy="3250484"/>
        </a:xfrm>
        <a:custGeom>
          <a:avLst/>
          <a:gdLst/>
          <a:ahLst/>
          <a:cxnLst/>
          <a:rect l="0" t="0" r="0" b="0"/>
          <a:pathLst>
            <a:path>
              <a:moveTo>
                <a:pt x="390879" y="567999"/>
              </a:moveTo>
              <a:arcTo wR="1625242" hR="1625242"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58CA2-BCC5-461B-973E-48EBDE57C630}" type="datetimeFigureOut">
              <a:rPr lang="en-US" smtClean="0"/>
              <a:t>3/16/2017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3970338" y="8829675"/>
            <a:ext cx="303847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55650" indent="-2905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63638"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30363"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95500"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527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099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671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9243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11</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4027836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p:sp>
      <p:sp>
        <p:nvSpPr>
          <p:cNvPr id="13926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9268"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5AE3652-1338-40D7-AA2A-82A0CA528577}" type="slidenum">
              <a:rPr lang="en-US" altLang="en-US"/>
              <a:pPr/>
              <a:t>56</a:t>
            </a:fld>
            <a:endParaRPr lang="en-US" altLang="en-US"/>
          </a:p>
        </p:txBody>
      </p:sp>
    </p:spTree>
    <p:extLst>
      <p:ext uri="{BB962C8B-B14F-4D97-AF65-F5344CB8AC3E}">
        <p14:creationId xmlns:p14="http://schemas.microsoft.com/office/powerpoint/2010/main" val="1689639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p:sp>
      <p:sp>
        <p:nvSpPr>
          <p:cNvPr id="14131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Following these steps insures that no one comes to the MTSS Team table with data that is not representative of how the student is actually performing. Good decisions are made with accurate data.</a:t>
            </a:r>
          </a:p>
        </p:txBody>
      </p:sp>
      <p:sp>
        <p:nvSpPr>
          <p:cNvPr id="141316"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202C988-9469-47C0-82D5-4F95FD3F0649}" type="slidenum">
              <a:rPr lang="en-US" altLang="en-US"/>
              <a:pPr/>
              <a:t>57</a:t>
            </a:fld>
            <a:endParaRPr lang="en-US" altLang="en-US"/>
          </a:p>
        </p:txBody>
      </p:sp>
    </p:spTree>
    <p:extLst>
      <p:ext uri="{BB962C8B-B14F-4D97-AF65-F5344CB8AC3E}">
        <p14:creationId xmlns:p14="http://schemas.microsoft.com/office/powerpoint/2010/main" val="2415218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p:sp>
      <p:sp>
        <p:nvSpPr>
          <p:cNvPr id="1443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FACILITATOR, PLEASE SAY:</a:t>
            </a:r>
          </a:p>
          <a:p>
            <a:r>
              <a:rPr lang="en-US" altLang="en-US" smtClean="0"/>
              <a:t>This chart helps to determine when EFFECTIVENESS of an intervention can be determined. NOT when the decision can be made about a referral to ECE—which is not the focus of or the reason for intervention in the first place.</a:t>
            </a:r>
          </a:p>
        </p:txBody>
      </p:sp>
      <p:sp>
        <p:nvSpPr>
          <p:cNvPr id="144388"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67D9C4D-A6C8-4D7F-9685-48BD9EB8FC09}" type="slidenum">
              <a:rPr lang="en-US" altLang="en-US"/>
              <a:pPr/>
              <a:t>59</a:t>
            </a:fld>
            <a:endParaRPr lang="en-US" altLang="en-US"/>
          </a:p>
        </p:txBody>
      </p:sp>
    </p:spTree>
    <p:extLst>
      <p:ext uri="{BB962C8B-B14F-4D97-AF65-F5344CB8AC3E}">
        <p14:creationId xmlns:p14="http://schemas.microsoft.com/office/powerpoint/2010/main" val="3248616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16</a:t>
            </a:fld>
            <a:endParaRPr lang="en-US"/>
          </a:p>
        </p:txBody>
      </p:sp>
    </p:spTree>
    <p:extLst>
      <p:ext uri="{BB962C8B-B14F-4D97-AF65-F5344CB8AC3E}">
        <p14:creationId xmlns:p14="http://schemas.microsoft.com/office/powerpoint/2010/main" val="423815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p:sp>
      <p:sp>
        <p:nvSpPr>
          <p:cNvPr id="1187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892872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p:sp>
      <p:sp>
        <p:nvSpPr>
          <p:cNvPr id="1443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858169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p:sp>
      <p:sp>
        <p:nvSpPr>
          <p:cNvPr id="14643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919062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p:sp>
      <p:sp>
        <p:nvSpPr>
          <p:cNvPr id="13107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1076"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D28A123-E4D4-47F5-AEB3-DCC761D3B32A}" type="slidenum">
              <a:rPr lang="en-US" altLang="en-US"/>
              <a:pPr/>
              <a:t>52</a:t>
            </a:fld>
            <a:endParaRPr lang="en-US" altLang="en-US"/>
          </a:p>
        </p:txBody>
      </p:sp>
    </p:spTree>
    <p:extLst>
      <p:ext uri="{BB962C8B-B14F-4D97-AF65-F5344CB8AC3E}">
        <p14:creationId xmlns:p14="http://schemas.microsoft.com/office/powerpoint/2010/main" val="1084753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p:sp>
      <p:sp>
        <p:nvSpPr>
          <p:cNvPr id="133123"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3124"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8EFE469-9CA3-4724-8CF7-D439D368AA36}" type="slidenum">
              <a:rPr lang="en-US" altLang="en-US"/>
              <a:pPr/>
              <a:t>53</a:t>
            </a:fld>
            <a:endParaRPr lang="en-US" altLang="en-US"/>
          </a:p>
        </p:txBody>
      </p:sp>
    </p:spTree>
    <p:extLst>
      <p:ext uri="{BB962C8B-B14F-4D97-AF65-F5344CB8AC3E}">
        <p14:creationId xmlns:p14="http://schemas.microsoft.com/office/powerpoint/2010/main" val="2377310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p:sp>
      <p:sp>
        <p:nvSpPr>
          <p:cNvPr id="135171"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5172"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2B04D17-9FED-42D3-89E4-CB2E7F5302BF}" type="slidenum">
              <a:rPr lang="en-US" altLang="en-US"/>
              <a:pPr/>
              <a:t>54</a:t>
            </a:fld>
            <a:endParaRPr lang="en-US" altLang="en-US"/>
          </a:p>
        </p:txBody>
      </p:sp>
    </p:spTree>
    <p:extLst>
      <p:ext uri="{BB962C8B-B14F-4D97-AF65-F5344CB8AC3E}">
        <p14:creationId xmlns:p14="http://schemas.microsoft.com/office/powerpoint/2010/main" val="2930616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p:sp>
      <p:sp>
        <p:nvSpPr>
          <p:cNvPr id="137219"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Computer programs are meant to be supplemental—supplemental to core or intervention instruction. Data from a computer program used to increase student ability/understanding should be monitored closely—especially for those students who are Tier II or Tier III. Any program used should be evidence-based and proven effective. The program should be used with fidelity (as the program creators recommend if data is to be useful in making instructional or ECE referral decisions). </a:t>
            </a:r>
            <a:r>
              <a:rPr lang="en-US" altLang="en-US" b="1" smtClean="0"/>
              <a:t>The teacher MUST be available to answer questions or dispel misconceptions whenever students are sitting in front of a computer program. </a:t>
            </a:r>
          </a:p>
          <a:p>
            <a:endParaRPr lang="en-US" altLang="en-US" sz="2900" b="1"/>
          </a:p>
          <a:p>
            <a:r>
              <a:rPr lang="en-US" altLang="en-US" sz="2900" b="1"/>
              <a:t>There is not a substitute for a highly-training and QUALIFIED teacher for students at </a:t>
            </a:r>
            <a:r>
              <a:rPr lang="en-US" altLang="en-US" sz="2900" b="1" u="sng"/>
              <a:t>any</a:t>
            </a:r>
            <a:r>
              <a:rPr lang="en-US" altLang="en-US" sz="2900" b="1"/>
              <a:t> tier.</a:t>
            </a:r>
          </a:p>
        </p:txBody>
      </p:sp>
      <p:sp>
        <p:nvSpPr>
          <p:cNvPr id="137220"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94BEBAC-7EF7-4B82-A334-43E2C68A303E}" type="slidenum">
              <a:rPr lang="en-US" altLang="en-US"/>
              <a:pPr/>
              <a:t>55</a:t>
            </a:fld>
            <a:endParaRPr lang="en-US" altLang="en-US"/>
          </a:p>
        </p:txBody>
      </p:sp>
    </p:spTree>
    <p:extLst>
      <p:ext uri="{BB962C8B-B14F-4D97-AF65-F5344CB8AC3E}">
        <p14:creationId xmlns:p14="http://schemas.microsoft.com/office/powerpoint/2010/main" val="1160964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42BFC3B9-9F04-487E-9833-4EA26E2EAC9E}" type="datetime1">
              <a:rPr lang="en-US" smtClean="0"/>
              <a:t>3/16/2017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547549-9A32-4E0A-AE03-96E11B59A09F}" type="datetime1">
              <a:rPr lang="en-US" smtClean="0"/>
              <a:t>3/16/2017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87BDDA-D672-4F82-B4F9-1AC49A69AC46}" type="datetime1">
              <a:rPr lang="en-US" smtClean="0"/>
              <a:t>3/16/2017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C64633-5F71-4E4C-8803-B28B92D905D5}" type="datetime1">
              <a:rPr lang="en-US" smtClean="0"/>
              <a:t>3/16/2017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5B6BF4E-9A2E-4AE2-AAC0-29A1674FBDA1}" type="datetime1">
              <a:rPr lang="en-US" smtClean="0"/>
              <a:t>3/16/2017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3824377-F0F4-42A9-80C8-632B5FB23A0F}" type="datetime1">
              <a:rPr lang="en-US" smtClean="0"/>
              <a:t>3/16/2017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8257CF-484B-453C-B04A-40FDBAEA5C0E}" type="datetime1">
              <a:rPr lang="en-US" smtClean="0"/>
              <a:t>3/16/2017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AB19EC4-C5FA-449A-BE52-F0D5700E0F08}" type="datetime1">
              <a:rPr lang="en-US" smtClean="0"/>
              <a:t>3/16/2017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92305B-C230-4AC7-9D8D-A637A4E11F66}" type="datetime1">
              <a:rPr lang="en-US" smtClean="0"/>
              <a:t>3/16/2017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34A5ED4-BEFA-4C49-9D0F-43F2BFC02CFB}" type="datetime1">
              <a:rPr lang="en-US" smtClean="0"/>
              <a:t>3/16/2017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002FAF8-9E51-44F3-9139-AA912B0ADD88}" type="datetime1">
              <a:rPr lang="en-US" smtClean="0"/>
              <a:t>3/16/2017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86828E8A-83C3-4327-8D0F-64AB1F0ADA6A}" type="datetime1">
              <a:rPr lang="en-US" smtClean="0"/>
              <a:t>3/16/2017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7.xml"/><Relationship Id="rId4" Type="http://schemas.openxmlformats.org/officeDocument/2006/relationships/image" Target="../media/image18.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es.ed.gov/ncee/ww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a:latin typeface="Calibri" pitchFamily="34" charset="0"/>
                <a:ea typeface="Helvetica" charset="0"/>
                <a:cs typeface="Helvetica" charset="0"/>
                <a:sym typeface="Helvetica" charset="0"/>
              </a:rPr>
              <a:t>Mary K. Morgan</a:t>
            </a: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10</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a:solidFill>
                  <a:schemeClr val="tx1"/>
                </a:solidFill>
              </a:rPr>
              <a:t>Connecting to students’ backgrounds</a:t>
            </a:r>
          </a:p>
          <a:p>
            <a:pPr eaLnBrk="1" hangingPunct="1"/>
            <a:r>
              <a:rPr lang="en-US" altLang="en-US" dirty="0">
                <a:solidFill>
                  <a:schemeClr val="tx1"/>
                </a:solidFill>
              </a:rPr>
              <a:t>Building on students’ home dialects</a:t>
            </a:r>
          </a:p>
          <a:p>
            <a:pPr eaLnBrk="1" hangingPunct="1"/>
            <a:r>
              <a:rPr lang="en-US" altLang="en-US" dirty="0">
                <a:solidFill>
                  <a:schemeClr val="tx1"/>
                </a:solidFill>
              </a:rPr>
              <a:t>Planning for dialogic instruction</a:t>
            </a:r>
          </a:p>
          <a:p>
            <a:pPr eaLnBrk="1" hangingPunct="1"/>
            <a:r>
              <a:rPr lang="en-US" altLang="en-US" dirty="0">
                <a:solidFill>
                  <a:schemeClr val="tx1"/>
                </a:solidFill>
              </a:rPr>
              <a:t>Maintaining a rigorous curriculum</a:t>
            </a:r>
          </a:p>
          <a:p>
            <a:pPr eaLnBrk="1" hangingPunct="1"/>
            <a:r>
              <a:rPr lang="en-US" altLang="en-US" dirty="0">
                <a:solidFill>
                  <a:schemeClr val="tx1"/>
                </a:solidFill>
              </a:rPr>
              <a:t>Attending to classroom discourse</a:t>
            </a:r>
          </a:p>
          <a:p>
            <a:pPr algn="ctr" eaLnBrk="1" hangingPunct="1">
              <a:buFontTx/>
              <a:buNone/>
            </a:pPr>
            <a:r>
              <a:rPr lang="en-US" altLang="en-US" b="1" i="1" dirty="0"/>
              <a:t>Be explicit &amp; Scaffold </a:t>
            </a:r>
          </a:p>
          <a:p>
            <a:pPr algn="ctr" eaLnBrk="1" hangingPunct="1">
              <a:buFontTx/>
              <a:buNone/>
            </a:pPr>
            <a:r>
              <a:rPr lang="en-US" altLang="en-US" b="1" i="1" dirty="0"/>
              <a:t>(I-do, We-do, You-do)</a:t>
            </a:r>
          </a:p>
        </p:txBody>
      </p:sp>
      <p:pic>
        <p:nvPicPr>
          <p:cNvPr id="156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800" y="4568825"/>
            <a:ext cx="200025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50" y="4568824"/>
            <a:ext cx="2676525"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 y="542925"/>
            <a:ext cx="16573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164066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395970748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676400" y="152400"/>
            <a:ext cx="8991600" cy="1143000"/>
          </a:xfrm>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idx="1"/>
          </p:nvPr>
        </p:nvSpPr>
        <p:spPr>
          <a:xfrm>
            <a:off x="847725" y="1438275"/>
            <a:ext cx="8229600" cy="5257800"/>
          </a:xfrm>
        </p:spPr>
        <p:txBody>
          <a:bodyPr rtlCol="0">
            <a:normAutofit/>
          </a:bodyPr>
          <a:lstStyle/>
          <a:p>
            <a:pPr>
              <a:defRPr/>
            </a:pPr>
            <a:r>
              <a:rPr lang="en-US" sz="2400" dirty="0">
                <a:solidFill>
                  <a:schemeClr val="tx1"/>
                </a:solidFill>
              </a:rPr>
              <a:t>Students find comfort in familiar instructional routines and schedules in a well-organized classroom.</a:t>
            </a:r>
          </a:p>
          <a:p>
            <a:pPr>
              <a:defRPr/>
            </a:pPr>
            <a:r>
              <a:rPr lang="en-US" sz="2400" dirty="0">
                <a:solidFill>
                  <a:schemeClr val="tx1"/>
                </a:solidFill>
              </a:rPr>
              <a:t>Children need to experience a variety of interactive settings: whole class, small groups, and individually each day.</a:t>
            </a:r>
          </a:p>
          <a:p>
            <a:pPr>
              <a:defRPr/>
            </a:pPr>
            <a:r>
              <a:rPr lang="en-US" sz="2400" dirty="0">
                <a:solidFill>
                  <a:schemeClr val="tx1"/>
                </a:solidFill>
              </a:rPr>
              <a:t>Groups should be flexible, meet the needs of students, and involve research-based instructional practices.</a:t>
            </a:r>
          </a:p>
          <a:p>
            <a:pPr>
              <a:defRPr/>
            </a:pPr>
            <a:r>
              <a:rPr lang="en-US" sz="2400" dirty="0">
                <a:solidFill>
                  <a:schemeClr val="tx1"/>
                </a:solidFill>
              </a:rPr>
              <a:t>Daily planned, intentional, and explicit instruction of all literacy skills and strategies is essential.</a:t>
            </a:r>
          </a:p>
          <a:p>
            <a:pPr>
              <a:defRPr/>
            </a:pPr>
            <a:r>
              <a:rPr lang="en-US" sz="2400" dirty="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13</a:t>
            </a:fld>
            <a:endParaRPr lang="en-US" dirty="0"/>
          </a:p>
        </p:txBody>
      </p:sp>
      <p:pic>
        <p:nvPicPr>
          <p:cNvPr id="4" name="Picture 3" descr="Organize-Your-Room-and-School-Work-(for-Teens)-Step-29.jpg"/>
          <p:cNvPicPr>
            <a:picLocks noChangeAspect="1"/>
          </p:cNvPicPr>
          <p:nvPr/>
        </p:nvPicPr>
        <p:blipFill>
          <a:blip r:embed="rId2"/>
          <a:stretch>
            <a:fillRect/>
          </a:stretch>
        </p:blipFill>
        <p:spPr>
          <a:xfrm>
            <a:off x="9039225" y="2438400"/>
            <a:ext cx="2743200" cy="2057400"/>
          </a:xfrm>
          <a:prstGeom prst="rect">
            <a:avLst/>
          </a:prstGeom>
        </p:spPr>
      </p:pic>
    </p:spTree>
    <p:extLst>
      <p:ext uri="{BB962C8B-B14F-4D97-AF65-F5344CB8AC3E}">
        <p14:creationId xmlns:p14="http://schemas.microsoft.com/office/powerpoint/2010/main" val="3893200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15</a:t>
            </a:fld>
            <a:endParaRPr lang="en-US"/>
          </a:p>
        </p:txBody>
      </p:sp>
    </p:spTree>
    <p:extLst>
      <p:ext uri="{BB962C8B-B14F-4D97-AF65-F5344CB8AC3E}">
        <p14:creationId xmlns:p14="http://schemas.microsoft.com/office/powerpoint/2010/main" val="434498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16</a:t>
            </a:fld>
            <a:endParaRPr lang="en-US" altLang="en-US"/>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31403867"/>
              </p:ext>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17</a:t>
            </a:fld>
            <a:endParaRPr lang="en-US" dirty="0"/>
          </a:p>
        </p:txBody>
      </p:sp>
      <p:sp>
        <p:nvSpPr>
          <p:cNvPr id="3" name="Left Arrow 2"/>
          <p:cNvSpPr/>
          <p:nvPr/>
        </p:nvSpPr>
        <p:spPr>
          <a:xfrm>
            <a:off x="8435799" y="1629156"/>
            <a:ext cx="1787462" cy="1532763"/>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Writing to Learn vs Writing to Demonstrate Learning</a:t>
            </a:r>
            <a:endParaRPr lang="en-US" sz="1050" dirty="0"/>
          </a:p>
        </p:txBody>
      </p:sp>
    </p:spTree>
    <p:extLst>
      <p:ext uri="{BB962C8B-B14F-4D97-AF65-F5344CB8AC3E}">
        <p14:creationId xmlns:p14="http://schemas.microsoft.com/office/powerpoint/2010/main" val="359445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762412860"/>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itle 1"/>
          <p:cNvSpPr>
            <a:spLocks noGrp="1"/>
          </p:cNvSpPr>
          <p:nvPr>
            <p:ph type="title"/>
          </p:nvPr>
        </p:nvSpPr>
        <p:spPr/>
        <p:txBody>
          <a:bodyPr/>
          <a:lstStyle/>
          <a:p>
            <a:pPr algn="ctr" eaLnBrk="1" hangingPunct="1"/>
            <a:r>
              <a:rPr lang="en-US" altLang="en-US" sz="3500" dirty="0">
                <a:solidFill>
                  <a:srgbClr val="C00000"/>
                </a:solidFill>
              </a:rPr>
              <a:t>Deepening Teacher Background Knowledge</a:t>
            </a:r>
            <a:endParaRPr lang="en-US" altLang="en-US" sz="3500" i="1" dirty="0">
              <a:solidFill>
                <a:srgbClr val="C00000"/>
              </a:solidFill>
            </a:endParaRPr>
          </a:p>
        </p:txBody>
      </p:sp>
      <p:sp>
        <p:nvSpPr>
          <p:cNvPr id="126979" name="Content Placeholder 3"/>
          <p:cNvSpPr>
            <a:spLocks noGrp="1"/>
          </p:cNvSpPr>
          <p:nvPr>
            <p:ph idx="1"/>
          </p:nvPr>
        </p:nvSpPr>
        <p:spPr>
          <a:xfrm>
            <a:off x="1737360" y="2144650"/>
            <a:ext cx="8686800" cy="3900488"/>
          </a:xfrm>
        </p:spPr>
        <p:txBody>
          <a:bodyPr/>
          <a:lstStyle/>
          <a:p>
            <a:pPr marL="0" indent="0" algn="ctr">
              <a:buNone/>
            </a:pPr>
            <a:r>
              <a:rPr lang="en-US" altLang="en-US" sz="5000" dirty="0">
                <a:solidFill>
                  <a:schemeClr val="tx2"/>
                </a:solidFill>
                <a:latin typeface="Arial Black" panose="020B0A04020102020204" pitchFamily="34" charset="0"/>
              </a:rPr>
              <a:t>Writing-to-Learn </a:t>
            </a:r>
          </a:p>
          <a:p>
            <a:pPr marL="0" indent="0" algn="ctr">
              <a:buNone/>
            </a:pPr>
            <a:r>
              <a:rPr lang="en-US" altLang="en-US" sz="5000" dirty="0">
                <a:solidFill>
                  <a:schemeClr val="tx2"/>
                </a:solidFill>
                <a:latin typeface="Arial Black" panose="020B0A04020102020204" pitchFamily="34" charset="0"/>
              </a:rPr>
              <a:t>vs. </a:t>
            </a:r>
          </a:p>
          <a:p>
            <a:pPr marL="0" indent="0" algn="ctr">
              <a:buNone/>
            </a:pPr>
            <a:r>
              <a:rPr lang="en-US" altLang="en-US" sz="5000" dirty="0">
                <a:solidFill>
                  <a:schemeClr val="tx2"/>
                </a:solidFill>
                <a:latin typeface="Arial Black" panose="020B0A04020102020204" pitchFamily="34" charset="0"/>
              </a:rPr>
              <a:t>Writing-to-Demonstrate Learning</a:t>
            </a:r>
            <a:endParaRPr lang="en-US" altLang="en-US" sz="5000" dirty="0">
              <a:solidFill>
                <a:schemeClr val="tx2"/>
              </a:solidFill>
            </a:endParaRPr>
          </a:p>
        </p:txBody>
      </p:sp>
      <p:sp>
        <p:nvSpPr>
          <p:cNvPr id="126980"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93EC23A-E3AF-410F-A722-DA57A2A9E2E7}" type="slidenum">
              <a:rPr lang="en-US" altLang="en-US"/>
              <a:pPr/>
              <a:t>19</a:t>
            </a:fld>
            <a:endParaRPr lang="en-US" altLang="en-US"/>
          </a:p>
        </p:txBody>
      </p:sp>
    </p:spTree>
    <p:extLst>
      <p:ext uri="{BB962C8B-B14F-4D97-AF65-F5344CB8AC3E}">
        <p14:creationId xmlns:p14="http://schemas.microsoft.com/office/powerpoint/2010/main" val="2793253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a:p>
        </p:txBody>
      </p:sp>
      <p:sp>
        <p:nvSpPr>
          <p:cNvPr id="106499" name="Rectangle 2"/>
          <p:cNvSpPr>
            <a:spLocks noGrp="1"/>
          </p:cNvSpPr>
          <p:nvPr>
            <p:ph idx="1"/>
          </p:nvPr>
        </p:nvSpPr>
        <p:spPr bwMode="auto">
          <a:xfrm>
            <a:off x="1450061" y="1295400"/>
            <a:ext cx="8820150" cy="5562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6675" indent="0">
              <a:lnSpc>
                <a:spcPct val="80000"/>
              </a:lnSpc>
              <a:spcBef>
                <a:spcPts val="500"/>
              </a:spcBef>
              <a:buClr>
                <a:srgbClr val="94C600"/>
              </a:buClr>
              <a:buSzPct val="76000"/>
              <a:buNone/>
            </a:pPr>
            <a:r>
              <a:rPr lang="en-US" altLang="en-US" sz="2800" b="1" i="1" dirty="0">
                <a:solidFill>
                  <a:schemeClr val="tx1"/>
                </a:solidFill>
              </a:rPr>
              <a:t>Welcome</a:t>
            </a:r>
            <a:r>
              <a:rPr lang="en-US" altLang="en-US" sz="2800" dirty="0" smtClean="0">
                <a:solidFill>
                  <a:schemeClr val="tx1"/>
                </a:solidFill>
              </a:rPr>
              <a:t>!</a:t>
            </a:r>
            <a:endParaRPr lang="en-US" altLang="en-US" sz="2800" dirty="0">
              <a:solidFill>
                <a:schemeClr val="tx1"/>
              </a:solidFill>
            </a:endParaRPr>
          </a:p>
          <a:p>
            <a:pPr marL="66675" indent="0">
              <a:spcBef>
                <a:spcPts val="500"/>
              </a:spcBef>
              <a:buClr>
                <a:srgbClr val="94C600"/>
              </a:buClr>
              <a:buSzPct val="76000"/>
              <a:buFontTx/>
              <a:buChar char="•"/>
            </a:pPr>
            <a:r>
              <a:rPr lang="en-US" altLang="en-US" sz="2800" dirty="0">
                <a:solidFill>
                  <a:srgbClr val="FF0000"/>
                </a:solidFill>
              </a:rPr>
              <a:t>Review of the Literacy Project Essentials </a:t>
            </a:r>
          </a:p>
          <a:p>
            <a:pPr marL="66675" indent="0">
              <a:spcBef>
                <a:spcPts val="500"/>
              </a:spcBef>
              <a:buClr>
                <a:srgbClr val="94C600"/>
              </a:buClr>
              <a:buSzPct val="76000"/>
              <a:buFontTx/>
              <a:buChar char="•"/>
            </a:pPr>
            <a:r>
              <a:rPr lang="en-US" altLang="en-US" sz="2800" dirty="0">
                <a:solidFill>
                  <a:schemeClr val="tx1"/>
                </a:solidFill>
              </a:rPr>
              <a:t>Overview of the Teaching and Learning  Cycle for Writing in Response to Reading</a:t>
            </a:r>
          </a:p>
          <a:p>
            <a:pPr marL="66675" indent="0">
              <a:spcBef>
                <a:spcPts val="500"/>
              </a:spcBef>
              <a:buClr>
                <a:srgbClr val="94C600"/>
              </a:buClr>
              <a:buSzPct val="76000"/>
              <a:buFontTx/>
              <a:buChar char="•"/>
            </a:pPr>
            <a:r>
              <a:rPr lang="en-US" altLang="en-US" sz="2800" dirty="0">
                <a:solidFill>
                  <a:srgbClr val="FF0000"/>
                </a:solidFill>
              </a:rPr>
              <a:t>Deepen Teaching Background Knowledge for Comprehension and Refining Reading (R2) Time</a:t>
            </a:r>
          </a:p>
          <a:p>
            <a:pPr marL="66675" indent="0">
              <a:spcBef>
                <a:spcPts val="500"/>
              </a:spcBef>
              <a:buClr>
                <a:srgbClr val="94C600"/>
              </a:buClr>
              <a:buSzPct val="76000"/>
              <a:buFontTx/>
              <a:buChar char="•"/>
            </a:pPr>
            <a:r>
              <a:rPr lang="en-US" altLang="en-US" sz="2800" dirty="0">
                <a:solidFill>
                  <a:schemeClr val="tx1"/>
                </a:solidFill>
              </a:rPr>
              <a:t>Break</a:t>
            </a:r>
          </a:p>
          <a:p>
            <a:pPr marL="66675" indent="0">
              <a:spcBef>
                <a:spcPts val="500"/>
              </a:spcBef>
              <a:buClr>
                <a:srgbClr val="94C600"/>
              </a:buClr>
              <a:buSzPct val="76000"/>
              <a:buFontTx/>
              <a:buChar char="•"/>
            </a:pPr>
            <a:r>
              <a:rPr lang="en-US" altLang="en-US" sz="2800" dirty="0">
                <a:solidFill>
                  <a:srgbClr val="FF0000"/>
                </a:solidFill>
              </a:rPr>
              <a:t>Strategize/Teach: Teaching Process for Writing in Response to Reading</a:t>
            </a:r>
          </a:p>
          <a:p>
            <a:pPr marL="66675" indent="0">
              <a:spcBef>
                <a:spcPts val="500"/>
              </a:spcBef>
              <a:buClr>
                <a:srgbClr val="94C600"/>
              </a:buClr>
              <a:buSzPct val="76000"/>
              <a:buFontTx/>
              <a:buChar char="•"/>
            </a:pPr>
            <a:r>
              <a:rPr lang="en-US" altLang="en-US" sz="2800" dirty="0">
                <a:solidFill>
                  <a:schemeClr val="tx1"/>
                </a:solidFill>
              </a:rPr>
              <a:t>Diagnostic Reading Case Study </a:t>
            </a:r>
          </a:p>
          <a:p>
            <a:pPr marL="66675" indent="0">
              <a:spcBef>
                <a:spcPts val="500"/>
              </a:spcBef>
              <a:buClr>
                <a:srgbClr val="94C600"/>
              </a:buClr>
              <a:buSzPct val="76000"/>
              <a:buFontTx/>
              <a:buChar char="•"/>
            </a:pPr>
            <a:r>
              <a:rPr lang="en-US" altLang="en-US" sz="2800" dirty="0">
                <a:solidFill>
                  <a:srgbClr val="FF0000"/>
                </a:solidFill>
              </a:rPr>
              <a:t>Wrap up and adjourn!</a:t>
            </a:r>
          </a:p>
          <a:p>
            <a:pPr marL="66675" indent="0">
              <a:lnSpc>
                <a:spcPct val="80000"/>
              </a:lnSpc>
              <a:spcBef>
                <a:spcPts val="500"/>
              </a:spcBef>
              <a:buClr>
                <a:srgbClr val="94C600"/>
              </a:buClr>
              <a:buSzPct val="76000"/>
              <a:buNone/>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478" y="388895"/>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Writing-to-Learn</a:t>
            </a:r>
          </a:p>
        </p:txBody>
      </p:sp>
      <p:sp>
        <p:nvSpPr>
          <p:cNvPr id="128003" name="Rectangle 3"/>
          <p:cNvSpPr>
            <a:spLocks noGrp="1" noChangeArrowheads="1"/>
          </p:cNvSpPr>
          <p:nvPr>
            <p:ph type="body" idx="1"/>
          </p:nvPr>
        </p:nvSpPr>
        <p:spPr/>
        <p:txBody>
          <a:bodyPr/>
          <a:lstStyle/>
          <a:p>
            <a:pPr eaLnBrk="1" hangingPunct="1"/>
            <a:r>
              <a:rPr lang="en-US" altLang="en-US" sz="2800"/>
              <a:t>Used primarily as an instructional tool to promote learning.</a:t>
            </a:r>
          </a:p>
          <a:p>
            <a:pPr eaLnBrk="1" hangingPunct="1"/>
            <a:r>
              <a:rPr lang="en-US" altLang="en-US" sz="2800"/>
              <a:t>Is generally a single draft writing.</a:t>
            </a:r>
          </a:p>
          <a:p>
            <a:pPr eaLnBrk="1" hangingPunct="1"/>
            <a:r>
              <a:rPr lang="en-US" altLang="en-US" sz="2800"/>
              <a:t>Used to deepen understanding of subjects studied, engage students in thinking, apply/extend knowledge, and develop skills.</a:t>
            </a:r>
          </a:p>
          <a:p>
            <a:pPr eaLnBrk="1" hangingPunct="1"/>
            <a:r>
              <a:rPr lang="en-US" altLang="en-US" sz="2800"/>
              <a:t>Help students reflect on themselves as learners.</a:t>
            </a:r>
          </a:p>
          <a:p>
            <a:pPr eaLnBrk="1" hangingPunct="1"/>
            <a:endParaRPr lang="en-US" altLang="en-US" sz="2800"/>
          </a:p>
        </p:txBody>
      </p:sp>
    </p:spTree>
    <p:extLst>
      <p:ext uri="{BB962C8B-B14F-4D97-AF65-F5344CB8AC3E}">
        <p14:creationId xmlns:p14="http://schemas.microsoft.com/office/powerpoint/2010/main" val="42470333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Typical Features </a:t>
            </a:r>
            <a:br>
              <a:rPr lang="en-US" altLang="en-US" dirty="0" smtClean="0">
                <a:solidFill>
                  <a:schemeClr val="tx2"/>
                </a:solidFill>
                <a:latin typeface="Arial Black" panose="020B0A04020102020204" pitchFamily="34" charset="0"/>
              </a:rPr>
            </a:br>
            <a:r>
              <a:rPr lang="en-US" altLang="en-US" dirty="0" smtClean="0">
                <a:solidFill>
                  <a:schemeClr val="tx2"/>
                </a:solidFill>
                <a:latin typeface="Arial Black" panose="020B0A04020102020204" pitchFamily="34" charset="0"/>
              </a:rPr>
              <a:t>of Writing-to-Learn</a:t>
            </a:r>
          </a:p>
        </p:txBody>
      </p:sp>
      <p:sp>
        <p:nvSpPr>
          <p:cNvPr id="129027" name="Rectangle 3"/>
          <p:cNvSpPr>
            <a:spLocks noGrp="1" noChangeArrowheads="1"/>
          </p:cNvSpPr>
          <p:nvPr>
            <p:ph type="body" idx="1"/>
          </p:nvPr>
        </p:nvSpPr>
        <p:spPr/>
        <p:txBody>
          <a:bodyPr/>
          <a:lstStyle/>
          <a:p>
            <a:pPr eaLnBrk="1" hangingPunct="1">
              <a:lnSpc>
                <a:spcPct val="90000"/>
              </a:lnSpc>
              <a:buFont typeface="Wingdings" panose="05000000000000000000" pitchFamily="2" charset="2"/>
              <a:buChar char="®"/>
            </a:pPr>
            <a:r>
              <a:rPr lang="en-US" altLang="en-US" sz="2600"/>
              <a:t>Focuses on something relevant to learning and the learner.</a:t>
            </a:r>
          </a:p>
          <a:p>
            <a:pPr eaLnBrk="1" hangingPunct="1">
              <a:lnSpc>
                <a:spcPct val="90000"/>
              </a:lnSpc>
              <a:buFont typeface="Wingdings" panose="05000000000000000000" pitchFamily="2" charset="2"/>
              <a:buChar char="®"/>
            </a:pPr>
            <a:r>
              <a:rPr lang="en-US" altLang="en-US" sz="2600"/>
              <a:t>The length of the writing varies, but is generally brief in nature.</a:t>
            </a:r>
          </a:p>
          <a:p>
            <a:pPr eaLnBrk="1" hangingPunct="1">
              <a:lnSpc>
                <a:spcPct val="90000"/>
              </a:lnSpc>
              <a:buFont typeface="Wingdings" panose="05000000000000000000" pitchFamily="2" charset="2"/>
              <a:buChar char="®"/>
            </a:pPr>
            <a:r>
              <a:rPr lang="en-US" altLang="en-US" sz="2600"/>
              <a:t>These writings are sometimes held in collections, such as in a Learning Log/Journal.</a:t>
            </a:r>
          </a:p>
          <a:p>
            <a:pPr eaLnBrk="1" hangingPunct="1">
              <a:lnSpc>
                <a:spcPct val="90000"/>
              </a:lnSpc>
              <a:buFont typeface="Wingdings" panose="05000000000000000000" pitchFamily="2" charset="2"/>
              <a:buChar char="®"/>
            </a:pPr>
            <a:r>
              <a:rPr lang="en-US" altLang="en-US" sz="2600"/>
              <a:t>They may be teacher or student prompted.</a:t>
            </a:r>
          </a:p>
          <a:p>
            <a:pPr eaLnBrk="1" hangingPunct="1">
              <a:lnSpc>
                <a:spcPct val="90000"/>
              </a:lnSpc>
              <a:buFont typeface="Wingdings" panose="05000000000000000000" pitchFamily="2" charset="2"/>
              <a:buChar char="®"/>
            </a:pPr>
            <a:r>
              <a:rPr lang="en-US" altLang="en-US" sz="2600"/>
              <a:t>Writings demonstrates some degree of student ownership, not merely a repetition of class lessons or an exercise that does not involve writing to develop thoughts.</a:t>
            </a:r>
          </a:p>
        </p:txBody>
      </p:sp>
    </p:spTree>
    <p:extLst>
      <p:ext uri="{BB962C8B-B14F-4D97-AF65-F5344CB8AC3E}">
        <p14:creationId xmlns:p14="http://schemas.microsoft.com/office/powerpoint/2010/main" val="1365511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Typical Features </a:t>
            </a:r>
            <a:br>
              <a:rPr lang="en-US" altLang="en-US" dirty="0" smtClean="0">
                <a:solidFill>
                  <a:schemeClr val="tx2"/>
                </a:solidFill>
                <a:latin typeface="Arial Black" panose="020B0A04020102020204" pitchFamily="34" charset="0"/>
              </a:rPr>
            </a:br>
            <a:r>
              <a:rPr lang="en-US" altLang="en-US" dirty="0" smtClean="0">
                <a:solidFill>
                  <a:schemeClr val="tx2"/>
                </a:solidFill>
                <a:latin typeface="Arial Black" panose="020B0A04020102020204" pitchFamily="34" charset="0"/>
              </a:rPr>
              <a:t>of Writing-to-Learn</a:t>
            </a:r>
          </a:p>
        </p:txBody>
      </p:sp>
      <p:sp>
        <p:nvSpPr>
          <p:cNvPr id="130051" name="Rectangle 3"/>
          <p:cNvSpPr>
            <a:spLocks noGrp="1" noChangeArrowheads="1"/>
          </p:cNvSpPr>
          <p:nvPr>
            <p:ph type="body" idx="1"/>
          </p:nvPr>
        </p:nvSpPr>
        <p:spPr/>
        <p:txBody>
          <a:bodyPr/>
          <a:lstStyle/>
          <a:p>
            <a:pPr eaLnBrk="1" hangingPunct="1">
              <a:lnSpc>
                <a:spcPct val="90000"/>
              </a:lnSpc>
              <a:buFont typeface="Wingdings" panose="05000000000000000000" pitchFamily="2" charset="2"/>
              <a:buChar char="®"/>
            </a:pPr>
            <a:r>
              <a:rPr lang="en-US" altLang="en-US" sz="2800"/>
              <a:t>The student is primarily the audience, but the teacher and classmates may also be the audience.</a:t>
            </a:r>
          </a:p>
          <a:p>
            <a:pPr eaLnBrk="1" hangingPunct="1">
              <a:lnSpc>
                <a:spcPct val="90000"/>
              </a:lnSpc>
              <a:buFont typeface="Wingdings" panose="05000000000000000000" pitchFamily="2" charset="2"/>
              <a:buChar char="®"/>
            </a:pPr>
            <a:r>
              <a:rPr lang="en-US" altLang="en-US" sz="2800"/>
              <a:t>The writings are sometimes shared and discussed to promote learning and understanding of the content.</a:t>
            </a:r>
          </a:p>
          <a:p>
            <a:pPr eaLnBrk="1" hangingPunct="1">
              <a:lnSpc>
                <a:spcPct val="90000"/>
              </a:lnSpc>
              <a:buFont typeface="Wingdings" panose="05000000000000000000" pitchFamily="2" charset="2"/>
              <a:buChar char="®"/>
            </a:pPr>
            <a:r>
              <a:rPr lang="en-US" altLang="en-US" sz="2800"/>
              <a:t>It is not usually done for an “authentic” purpose and audience or in a “real-world” form.</a:t>
            </a:r>
          </a:p>
          <a:p>
            <a:pPr eaLnBrk="1" hangingPunct="1">
              <a:lnSpc>
                <a:spcPct val="90000"/>
              </a:lnSpc>
              <a:buFont typeface="Wingdings" panose="05000000000000000000" pitchFamily="2" charset="2"/>
              <a:buChar char="®"/>
            </a:pPr>
            <a:r>
              <a:rPr lang="en-US" altLang="en-US" sz="2800"/>
              <a:t>It emphasizes the student’s thinking and learning—not formal composition skills.</a:t>
            </a:r>
          </a:p>
        </p:txBody>
      </p:sp>
    </p:spTree>
    <p:extLst>
      <p:ext uri="{BB962C8B-B14F-4D97-AF65-F5344CB8AC3E}">
        <p14:creationId xmlns:p14="http://schemas.microsoft.com/office/powerpoint/2010/main" val="38347741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Typical Features </a:t>
            </a:r>
            <a:br>
              <a:rPr lang="en-US" altLang="en-US" dirty="0" smtClean="0">
                <a:solidFill>
                  <a:schemeClr val="tx2"/>
                </a:solidFill>
                <a:latin typeface="Arial Black" panose="020B0A04020102020204" pitchFamily="34" charset="0"/>
              </a:rPr>
            </a:br>
            <a:r>
              <a:rPr lang="en-US" altLang="en-US" dirty="0" smtClean="0">
                <a:solidFill>
                  <a:schemeClr val="tx2"/>
                </a:solidFill>
                <a:latin typeface="Arial Black" panose="020B0A04020102020204" pitchFamily="34" charset="0"/>
              </a:rPr>
              <a:t>of Writing-to-Learn</a:t>
            </a:r>
          </a:p>
        </p:txBody>
      </p:sp>
      <p:sp>
        <p:nvSpPr>
          <p:cNvPr id="131075" name="Rectangle 3"/>
          <p:cNvSpPr>
            <a:spLocks noGrp="1" noChangeArrowheads="1"/>
          </p:cNvSpPr>
          <p:nvPr>
            <p:ph type="body" idx="1"/>
          </p:nvPr>
        </p:nvSpPr>
        <p:spPr/>
        <p:txBody>
          <a:bodyPr/>
          <a:lstStyle/>
          <a:p>
            <a:pPr eaLnBrk="1" hangingPunct="1"/>
            <a:r>
              <a:rPr lang="en-US" altLang="en-US" sz="2800"/>
              <a:t>Students may use different ways to communicate and understand such as diagrams, charts, lists, graphic organizers, as well as sentences, paragraphs, etc.</a:t>
            </a:r>
          </a:p>
          <a:p>
            <a:pPr eaLnBrk="1" hangingPunct="1"/>
            <a:r>
              <a:rPr lang="en-US" altLang="en-US" sz="2800"/>
              <a:t>It is not scored/marked for conventions.</a:t>
            </a:r>
          </a:p>
          <a:p>
            <a:pPr eaLnBrk="1" hangingPunct="1"/>
            <a:r>
              <a:rPr lang="en-US" altLang="en-US" sz="2800"/>
              <a:t>Writings can be graded in different ways following a basic rubric, for example, through letter grades, points, check marks, scores for “best entries”, etc.</a:t>
            </a:r>
          </a:p>
          <a:p>
            <a:pPr eaLnBrk="1" hangingPunct="1">
              <a:buFont typeface="Wingdings" panose="05000000000000000000" pitchFamily="2" charset="2"/>
              <a:buNone/>
            </a:pPr>
            <a:endParaRPr lang="en-US" altLang="en-US" sz="2800"/>
          </a:p>
        </p:txBody>
      </p:sp>
    </p:spTree>
    <p:extLst>
      <p:ext uri="{BB962C8B-B14F-4D97-AF65-F5344CB8AC3E}">
        <p14:creationId xmlns:p14="http://schemas.microsoft.com/office/powerpoint/2010/main" val="42312085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Writing-to-Learn Strategies</a:t>
            </a:r>
          </a:p>
        </p:txBody>
      </p:sp>
      <p:sp>
        <p:nvSpPr>
          <p:cNvPr id="132099" name="Rectangle 3"/>
          <p:cNvSpPr>
            <a:spLocks noGrp="1" noChangeArrowheads="1"/>
          </p:cNvSpPr>
          <p:nvPr>
            <p:ph type="body" idx="1"/>
          </p:nvPr>
        </p:nvSpPr>
        <p:spPr/>
        <p:txBody>
          <a:bodyPr/>
          <a:lstStyle/>
          <a:p>
            <a:pPr eaLnBrk="1" hangingPunct="1">
              <a:lnSpc>
                <a:spcPct val="90000"/>
              </a:lnSpc>
            </a:pPr>
            <a:r>
              <a:rPr lang="en-US" altLang="en-US" sz="2800" b="1">
                <a:solidFill>
                  <a:srgbClr val="FF9900"/>
                </a:solidFill>
              </a:rPr>
              <a:t>Learning Log/Journal</a:t>
            </a:r>
          </a:p>
          <a:p>
            <a:pPr eaLnBrk="1" hangingPunct="1">
              <a:lnSpc>
                <a:spcPct val="90000"/>
              </a:lnSpc>
              <a:buFont typeface="Wingdings" panose="05000000000000000000" pitchFamily="2" charset="2"/>
              <a:buNone/>
            </a:pPr>
            <a:r>
              <a:rPr lang="en-US" altLang="en-US" sz="2800" b="1"/>
              <a:t>	</a:t>
            </a:r>
            <a:r>
              <a:rPr lang="en-US" altLang="en-US" sz="2800"/>
              <a:t>Collections of writing-to-learn entries done by students to prompts provided by the teacher or student. The log is maintained as a regular instructional tool in the classroom and is used frequently to promote learning.   A variation would be a sketch journal that contains drawings and writings relevant to the student’s study.  This includes Math Logs and Science Logs or notebooks.</a:t>
            </a:r>
            <a:endParaRPr lang="en-US" altLang="en-US" sz="2800" b="1"/>
          </a:p>
          <a:p>
            <a:pPr eaLnBrk="1" hangingPunct="1">
              <a:lnSpc>
                <a:spcPct val="90000"/>
              </a:lnSpc>
            </a:pPr>
            <a:endParaRPr lang="en-US" altLang="en-US" sz="2800" b="1"/>
          </a:p>
        </p:txBody>
      </p:sp>
    </p:spTree>
    <p:extLst>
      <p:ext uri="{BB962C8B-B14F-4D97-AF65-F5344CB8AC3E}">
        <p14:creationId xmlns:p14="http://schemas.microsoft.com/office/powerpoint/2010/main" val="2081845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Writing-to-Learn Strategies</a:t>
            </a:r>
          </a:p>
        </p:txBody>
      </p:sp>
      <p:sp>
        <p:nvSpPr>
          <p:cNvPr id="133123" name="Rectangle 3"/>
          <p:cNvSpPr>
            <a:spLocks noGrp="1" noChangeArrowheads="1"/>
          </p:cNvSpPr>
          <p:nvPr>
            <p:ph type="body" idx="1"/>
          </p:nvPr>
        </p:nvSpPr>
        <p:spPr/>
        <p:txBody>
          <a:bodyPr/>
          <a:lstStyle/>
          <a:p>
            <a:pPr eaLnBrk="1" hangingPunct="1"/>
            <a:r>
              <a:rPr lang="en-US" altLang="en-US" sz="2800" b="1">
                <a:solidFill>
                  <a:srgbClr val="FF9900"/>
                </a:solidFill>
              </a:rPr>
              <a:t>Dialogue Journal</a:t>
            </a:r>
          </a:p>
          <a:p>
            <a:pPr eaLnBrk="1" hangingPunct="1">
              <a:buFont typeface="Wingdings" panose="05000000000000000000" pitchFamily="2" charset="2"/>
              <a:buNone/>
            </a:pPr>
            <a:r>
              <a:rPr lang="en-US" altLang="en-US" sz="2800" b="1"/>
              <a:t>	</a:t>
            </a:r>
            <a:r>
              <a:rPr lang="en-US" altLang="en-US" sz="2800"/>
              <a:t>In this approach the writing becomes a conversation of learners.  One student writes a content-based entry or note, and another student replies.  A page in the journal or log can be divided, and one student writes on one side and the other student writes on the other side, responding to the prompt AND to the classmate’s entry.</a:t>
            </a:r>
            <a:endParaRPr lang="en-US" altLang="en-US" sz="2800" b="1"/>
          </a:p>
        </p:txBody>
      </p:sp>
    </p:spTree>
    <p:extLst>
      <p:ext uri="{BB962C8B-B14F-4D97-AF65-F5344CB8AC3E}">
        <p14:creationId xmlns:p14="http://schemas.microsoft.com/office/powerpoint/2010/main" val="17519365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Writing-to-Learn Strategies</a:t>
            </a:r>
          </a:p>
        </p:txBody>
      </p:sp>
      <p:sp>
        <p:nvSpPr>
          <p:cNvPr id="134147" name="Rectangle 3"/>
          <p:cNvSpPr>
            <a:spLocks noGrp="1" noChangeArrowheads="1"/>
          </p:cNvSpPr>
          <p:nvPr>
            <p:ph type="body" idx="1"/>
          </p:nvPr>
        </p:nvSpPr>
        <p:spPr/>
        <p:txBody>
          <a:bodyPr/>
          <a:lstStyle/>
          <a:p>
            <a:pPr eaLnBrk="1" hangingPunct="1"/>
            <a:r>
              <a:rPr lang="en-US" altLang="en-US" sz="2800" b="1">
                <a:solidFill>
                  <a:srgbClr val="FF9900"/>
                </a:solidFill>
              </a:rPr>
              <a:t>Double-entry Journal/Split-page Journal</a:t>
            </a:r>
          </a:p>
          <a:p>
            <a:pPr eaLnBrk="1" hangingPunct="1">
              <a:buFont typeface="Wingdings" panose="05000000000000000000" pitchFamily="2" charset="2"/>
              <a:buNone/>
            </a:pPr>
            <a:r>
              <a:rPr lang="en-US" altLang="en-US" sz="2800" b="1"/>
              <a:t>	</a:t>
            </a:r>
            <a:r>
              <a:rPr lang="en-US" altLang="en-US" sz="2800"/>
              <a:t>Students divide journal pages in half and use each side for a different purpose (example:  one side for quoted lines from the test read and the other side for their response to the quote.  In math, one side would be used for the calculation and the other side for a written explanation of the process.).</a:t>
            </a:r>
            <a:endParaRPr lang="en-US" altLang="en-US" sz="2800" b="1"/>
          </a:p>
        </p:txBody>
      </p:sp>
    </p:spTree>
    <p:extLst>
      <p:ext uri="{BB962C8B-B14F-4D97-AF65-F5344CB8AC3E}">
        <p14:creationId xmlns:p14="http://schemas.microsoft.com/office/powerpoint/2010/main" val="26043566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Writing-to-Learn Strategies</a:t>
            </a:r>
          </a:p>
        </p:txBody>
      </p:sp>
      <p:sp>
        <p:nvSpPr>
          <p:cNvPr id="135171" name="Rectangle 3"/>
          <p:cNvSpPr>
            <a:spLocks noGrp="1" noChangeArrowheads="1"/>
          </p:cNvSpPr>
          <p:nvPr>
            <p:ph type="body" idx="1"/>
          </p:nvPr>
        </p:nvSpPr>
        <p:spPr/>
        <p:txBody>
          <a:bodyPr/>
          <a:lstStyle/>
          <a:p>
            <a:pPr eaLnBrk="1" hangingPunct="1">
              <a:lnSpc>
                <a:spcPct val="90000"/>
              </a:lnSpc>
              <a:buFont typeface="Wingdings" panose="05000000000000000000" pitchFamily="2" charset="2"/>
              <a:buChar char="®"/>
            </a:pPr>
            <a:r>
              <a:rPr lang="en-US" altLang="en-US" sz="2800" b="1">
                <a:solidFill>
                  <a:srgbClr val="FF9900"/>
                </a:solidFill>
              </a:rPr>
              <a:t>Reading-response Journal or Reading Responses</a:t>
            </a:r>
          </a:p>
          <a:p>
            <a:pPr eaLnBrk="1" hangingPunct="1">
              <a:lnSpc>
                <a:spcPct val="90000"/>
              </a:lnSpc>
              <a:buFont typeface="Wingdings" panose="05000000000000000000" pitchFamily="2" charset="2"/>
              <a:buNone/>
            </a:pPr>
            <a:r>
              <a:rPr lang="en-US" altLang="en-US" sz="2800"/>
              <a:t>	This approach engages students in responding to reading materials relevant to their learning.  Often, the teacher provides a prompt that is “open” in nature, meaning that the teacher makes a request or provides a question and the student is expected to approach the prompt as he or she thinks best, making decisions and developing and supporting his or her thoughts about something read.</a:t>
            </a:r>
          </a:p>
        </p:txBody>
      </p:sp>
    </p:spTree>
    <p:extLst>
      <p:ext uri="{BB962C8B-B14F-4D97-AF65-F5344CB8AC3E}">
        <p14:creationId xmlns:p14="http://schemas.microsoft.com/office/powerpoint/2010/main" val="9682602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Writing-to-Learn Strategies</a:t>
            </a:r>
          </a:p>
        </p:txBody>
      </p:sp>
      <p:sp>
        <p:nvSpPr>
          <p:cNvPr id="136195" name="Rectangle 3"/>
          <p:cNvSpPr>
            <a:spLocks noGrp="1" noChangeArrowheads="1"/>
          </p:cNvSpPr>
          <p:nvPr>
            <p:ph type="body" idx="1"/>
          </p:nvPr>
        </p:nvSpPr>
        <p:spPr/>
        <p:txBody>
          <a:bodyPr/>
          <a:lstStyle/>
          <a:p>
            <a:pPr eaLnBrk="1" hangingPunct="1">
              <a:lnSpc>
                <a:spcPct val="90000"/>
              </a:lnSpc>
            </a:pPr>
            <a:r>
              <a:rPr lang="en-US" altLang="en-US" sz="2800" b="1">
                <a:solidFill>
                  <a:srgbClr val="FF9900"/>
                </a:solidFill>
              </a:rPr>
              <a:t>Writer’s Notebook</a:t>
            </a:r>
          </a:p>
          <a:p>
            <a:pPr eaLnBrk="1" hangingPunct="1">
              <a:lnSpc>
                <a:spcPct val="90000"/>
              </a:lnSpc>
              <a:buFont typeface="Wingdings" panose="05000000000000000000" pitchFamily="2" charset="2"/>
              <a:buNone/>
            </a:pPr>
            <a:r>
              <a:rPr lang="en-US" altLang="en-US" sz="2800" b="1"/>
              <a:t>	</a:t>
            </a:r>
            <a:r>
              <a:rPr lang="en-US" altLang="en-US" sz="2800"/>
              <a:t>This notebook includes a variety of entries relevant to the student as a writer.  Entries may be single-draft writing done to a prompt, written exercises aimed at giving the student experience trying out techniques or writing strategy, clippings and quotes from reading materials, resources the student might use in developing as a writer, etc.  Sections can be devoted to language, grammar, usage, and conventions.</a:t>
            </a:r>
            <a:endParaRPr lang="en-US" altLang="en-US" sz="2800" b="1"/>
          </a:p>
        </p:txBody>
      </p:sp>
    </p:spTree>
    <p:extLst>
      <p:ext uri="{BB962C8B-B14F-4D97-AF65-F5344CB8AC3E}">
        <p14:creationId xmlns:p14="http://schemas.microsoft.com/office/powerpoint/2010/main" val="25909219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Writing-to-Learn Strategies</a:t>
            </a:r>
          </a:p>
        </p:txBody>
      </p:sp>
      <p:sp>
        <p:nvSpPr>
          <p:cNvPr id="137219" name="Rectangle 3"/>
          <p:cNvSpPr>
            <a:spLocks noGrp="1" noChangeArrowheads="1"/>
          </p:cNvSpPr>
          <p:nvPr>
            <p:ph type="body" idx="1"/>
          </p:nvPr>
        </p:nvSpPr>
        <p:spPr/>
        <p:txBody>
          <a:bodyPr>
            <a:normAutofit lnSpcReduction="10000"/>
          </a:bodyPr>
          <a:lstStyle/>
          <a:p>
            <a:pPr eaLnBrk="1" hangingPunct="1">
              <a:lnSpc>
                <a:spcPct val="90000"/>
              </a:lnSpc>
            </a:pPr>
            <a:r>
              <a:rPr lang="en-US" altLang="en-US" sz="2400" b="1">
                <a:solidFill>
                  <a:srgbClr val="FF9900"/>
                </a:solidFill>
              </a:rPr>
              <a:t>Entrance (Admit) or Exit Slips</a:t>
            </a:r>
          </a:p>
          <a:p>
            <a:pPr eaLnBrk="1" hangingPunct="1">
              <a:lnSpc>
                <a:spcPct val="90000"/>
              </a:lnSpc>
              <a:buFont typeface="Wingdings" panose="05000000000000000000" pitchFamily="2" charset="2"/>
              <a:buNone/>
            </a:pPr>
            <a:r>
              <a:rPr lang="en-US" altLang="en-US" sz="2400" b="1"/>
              <a:t>	</a:t>
            </a:r>
            <a:r>
              <a:rPr lang="en-US" altLang="en-US" sz="2400"/>
              <a:t>Students may bring these writings to class or complete them just before leaving.  Usually a brief “quick write,” this writing can serve a number of instructional purposes:</a:t>
            </a:r>
          </a:p>
          <a:p>
            <a:pPr lvl="1" eaLnBrk="1" hangingPunct="1">
              <a:lnSpc>
                <a:spcPct val="90000"/>
              </a:lnSpc>
              <a:buClr>
                <a:schemeClr val="tx1"/>
              </a:buClr>
            </a:pPr>
            <a:r>
              <a:rPr lang="en-US" altLang="en-US" sz="2400"/>
              <a:t>Focusing student attention on the lesson to be taught that day or the next</a:t>
            </a:r>
          </a:p>
          <a:p>
            <a:pPr lvl="1" eaLnBrk="1" hangingPunct="1">
              <a:lnSpc>
                <a:spcPct val="90000"/>
              </a:lnSpc>
              <a:buClr>
                <a:schemeClr val="tx1"/>
              </a:buClr>
            </a:pPr>
            <a:r>
              <a:rPr lang="en-US" altLang="en-US" sz="2400"/>
              <a:t>Setting the tone for the class lesson</a:t>
            </a:r>
          </a:p>
          <a:p>
            <a:pPr lvl="1" eaLnBrk="1" hangingPunct="1">
              <a:lnSpc>
                <a:spcPct val="90000"/>
              </a:lnSpc>
              <a:buClr>
                <a:schemeClr val="tx1"/>
              </a:buClr>
            </a:pPr>
            <a:r>
              <a:rPr lang="en-US" altLang="en-US" sz="2400"/>
              <a:t>Prompting students’ thinking relevant to the lesson</a:t>
            </a:r>
          </a:p>
          <a:p>
            <a:pPr lvl="1" eaLnBrk="1" hangingPunct="1">
              <a:lnSpc>
                <a:spcPct val="90000"/>
              </a:lnSpc>
              <a:buClr>
                <a:schemeClr val="tx1"/>
              </a:buClr>
            </a:pPr>
            <a:r>
              <a:rPr lang="en-US" altLang="en-US" sz="2400"/>
              <a:t>Helping students access prior experience/knowledge</a:t>
            </a:r>
          </a:p>
          <a:p>
            <a:pPr lvl="1" eaLnBrk="1" hangingPunct="1">
              <a:lnSpc>
                <a:spcPct val="90000"/>
              </a:lnSpc>
              <a:buClr>
                <a:schemeClr val="tx1"/>
              </a:buClr>
            </a:pPr>
            <a:r>
              <a:rPr lang="en-US" altLang="en-US" sz="2400"/>
              <a:t>Troubleshooting</a:t>
            </a:r>
          </a:p>
          <a:p>
            <a:pPr lvl="1" eaLnBrk="1" hangingPunct="1">
              <a:lnSpc>
                <a:spcPct val="90000"/>
              </a:lnSpc>
              <a:buClr>
                <a:schemeClr val="tx1"/>
              </a:buClr>
            </a:pPr>
            <a:r>
              <a:rPr lang="en-US" altLang="en-US" sz="2400"/>
              <a:t>Student reflection and self-assessment</a:t>
            </a:r>
          </a:p>
          <a:p>
            <a:pPr lvl="1" eaLnBrk="1" hangingPunct="1">
              <a:lnSpc>
                <a:spcPct val="90000"/>
              </a:lnSpc>
              <a:buClr>
                <a:schemeClr val="tx1"/>
              </a:buClr>
            </a:pPr>
            <a:endParaRPr lang="en-US" altLang="en-US" sz="2400"/>
          </a:p>
        </p:txBody>
      </p:sp>
    </p:spTree>
    <p:extLst>
      <p:ext uri="{BB962C8B-B14F-4D97-AF65-F5344CB8AC3E}">
        <p14:creationId xmlns:p14="http://schemas.microsoft.com/office/powerpoint/2010/main" val="3365344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a:solidFill>
                  <a:schemeClr val="accent2"/>
                </a:solidFill>
              </a:rPr>
              <a:t>Class</a:t>
            </a:r>
            <a:endParaRPr lang="en-US" altLang="en-US" dirty="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Writing-to Learn Strategies</a:t>
            </a:r>
          </a:p>
        </p:txBody>
      </p:sp>
      <p:sp>
        <p:nvSpPr>
          <p:cNvPr id="138243" name="Rectangle 3"/>
          <p:cNvSpPr>
            <a:spLocks noGrp="1" noChangeArrowheads="1"/>
          </p:cNvSpPr>
          <p:nvPr>
            <p:ph type="body" idx="1"/>
          </p:nvPr>
        </p:nvSpPr>
        <p:spPr/>
        <p:txBody>
          <a:bodyPr>
            <a:normAutofit/>
          </a:bodyPr>
          <a:lstStyle/>
          <a:p>
            <a:pPr lvl="1" eaLnBrk="1" hangingPunct="1">
              <a:buClr>
                <a:schemeClr val="tx1"/>
              </a:buClr>
              <a:buFontTx/>
              <a:buChar char="•"/>
            </a:pPr>
            <a:r>
              <a:rPr lang="en-US" altLang="en-US" sz="2800" b="1" dirty="0" smtClean="0">
                <a:solidFill>
                  <a:srgbClr val="FF9900"/>
                </a:solidFill>
              </a:rPr>
              <a:t>Open Response Practice</a:t>
            </a:r>
          </a:p>
          <a:p>
            <a:pPr lvl="1" eaLnBrk="1" hangingPunct="1">
              <a:buClr>
                <a:schemeClr val="tx1"/>
              </a:buClr>
              <a:buFontTx/>
              <a:buNone/>
            </a:pPr>
            <a:r>
              <a:rPr lang="en-US" altLang="en-US" sz="2800" b="1" dirty="0" smtClean="0"/>
              <a:t>	</a:t>
            </a:r>
            <a:r>
              <a:rPr lang="en-US" altLang="en-US" sz="2800" dirty="0" smtClean="0"/>
              <a:t>You may ask student to respond to open-response type items in an informal way prior to using these kinds of questions as formal assessments.  Students’ responses may be in their journals or learning logs and can serve to prepare students for small group and whole group discussion of key concepts they need to master.</a:t>
            </a:r>
            <a:endParaRPr lang="en-US" altLang="en-US" sz="2800" b="1" dirty="0" smtClean="0"/>
          </a:p>
        </p:txBody>
      </p:sp>
    </p:spTree>
    <p:extLst>
      <p:ext uri="{BB962C8B-B14F-4D97-AF65-F5344CB8AC3E}">
        <p14:creationId xmlns:p14="http://schemas.microsoft.com/office/powerpoint/2010/main" val="42300510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Other Writing-to Learn Strategies</a:t>
            </a:r>
          </a:p>
        </p:txBody>
      </p:sp>
      <p:sp>
        <p:nvSpPr>
          <p:cNvPr id="139267" name="Rectangle 3"/>
          <p:cNvSpPr>
            <a:spLocks noGrp="1" noChangeArrowheads="1"/>
          </p:cNvSpPr>
          <p:nvPr>
            <p:ph type="body" idx="1"/>
          </p:nvPr>
        </p:nvSpPr>
        <p:spPr/>
        <p:txBody>
          <a:bodyPr>
            <a:normAutofit/>
          </a:bodyPr>
          <a:lstStyle/>
          <a:p>
            <a:pPr lvl="1" eaLnBrk="1" hangingPunct="1">
              <a:buClr>
                <a:schemeClr val="tx1"/>
              </a:buClr>
              <a:buFontTx/>
              <a:buChar char="•"/>
            </a:pPr>
            <a:r>
              <a:rPr lang="en-US" altLang="en-US" sz="2800" dirty="0" err="1" smtClean="0"/>
              <a:t>Notemaking</a:t>
            </a:r>
            <a:r>
              <a:rPr lang="en-US" altLang="en-US" sz="2800" dirty="0" smtClean="0"/>
              <a:t> (not notetaking)</a:t>
            </a:r>
          </a:p>
          <a:p>
            <a:pPr lvl="1" eaLnBrk="1" hangingPunct="1">
              <a:buClr>
                <a:schemeClr val="tx1"/>
              </a:buClr>
              <a:buFontTx/>
              <a:buChar char="•"/>
            </a:pPr>
            <a:r>
              <a:rPr lang="en-US" altLang="en-US" sz="2800" dirty="0" smtClean="0"/>
              <a:t>Any writing done by students to enhance learning</a:t>
            </a:r>
          </a:p>
          <a:p>
            <a:pPr lvl="1" eaLnBrk="1" hangingPunct="1">
              <a:buClr>
                <a:schemeClr val="tx1"/>
              </a:buClr>
              <a:buFontTx/>
              <a:buChar char="•"/>
            </a:pPr>
            <a:r>
              <a:rPr lang="en-US" altLang="en-US" sz="2800" dirty="0" smtClean="0"/>
              <a:t>Thoughtful Classroom activities that involve writing to learn about a particular concept.</a:t>
            </a:r>
          </a:p>
        </p:txBody>
      </p:sp>
    </p:spTree>
    <p:extLst>
      <p:ext uri="{BB962C8B-B14F-4D97-AF65-F5344CB8AC3E}">
        <p14:creationId xmlns:p14="http://schemas.microsoft.com/office/powerpoint/2010/main" val="27647742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pPr algn="ctr" eaLnBrk="1" hangingPunct="1"/>
            <a:r>
              <a:rPr lang="en-US" altLang="en-US" dirty="0" smtClean="0">
                <a:solidFill>
                  <a:schemeClr val="tx2"/>
                </a:solidFill>
                <a:latin typeface="Arial Black" panose="020B0A04020102020204" pitchFamily="34" charset="0"/>
              </a:rPr>
              <a:t>Writing-to-Demonstrate Learning</a:t>
            </a:r>
          </a:p>
        </p:txBody>
      </p:sp>
      <p:sp>
        <p:nvSpPr>
          <p:cNvPr id="140291" name="Rectangle 3"/>
          <p:cNvSpPr>
            <a:spLocks noGrp="1" noChangeArrowheads="1"/>
          </p:cNvSpPr>
          <p:nvPr>
            <p:ph type="body" idx="1"/>
          </p:nvPr>
        </p:nvSpPr>
        <p:spPr/>
        <p:txBody>
          <a:bodyPr/>
          <a:lstStyle/>
          <a:p>
            <a:pPr eaLnBrk="1" hangingPunct="1">
              <a:lnSpc>
                <a:spcPct val="90000"/>
              </a:lnSpc>
              <a:buFont typeface="Wingdings" panose="05000000000000000000" pitchFamily="2" charset="2"/>
              <a:buChar char="®"/>
            </a:pPr>
            <a:r>
              <a:rPr lang="en-US" altLang="en-US" sz="2800"/>
              <a:t>This type of writing is necessary in every classroom in order for a teacher to ascertain whether or not students understand the content and/or concepts being taught.</a:t>
            </a:r>
          </a:p>
          <a:p>
            <a:pPr eaLnBrk="1" hangingPunct="1">
              <a:lnSpc>
                <a:spcPct val="90000"/>
              </a:lnSpc>
              <a:buFont typeface="Wingdings" panose="05000000000000000000" pitchFamily="2" charset="2"/>
              <a:buChar char="®"/>
            </a:pPr>
            <a:r>
              <a:rPr lang="en-US" altLang="en-US" sz="2800"/>
              <a:t>Regularly asking students to think and write at the higher levels of Bloom’s taxonomy (i.e. analysis, synthesis, evaluation) can help students not only think through the content , but also reveal what they know in more depth.  </a:t>
            </a:r>
          </a:p>
          <a:p>
            <a:pPr eaLnBrk="1" hangingPunct="1">
              <a:lnSpc>
                <a:spcPct val="90000"/>
              </a:lnSpc>
              <a:buFont typeface="Wingdings" panose="05000000000000000000" pitchFamily="2" charset="2"/>
              <a:buChar char="®"/>
            </a:pPr>
            <a:r>
              <a:rPr lang="en-US" altLang="en-US" sz="2800"/>
              <a:t>It is used to help teachers understand how well students are learning.</a:t>
            </a:r>
          </a:p>
        </p:txBody>
      </p:sp>
    </p:spTree>
    <p:extLst>
      <p:ext uri="{BB962C8B-B14F-4D97-AF65-F5344CB8AC3E}">
        <p14:creationId xmlns:p14="http://schemas.microsoft.com/office/powerpoint/2010/main" val="16907040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pPr algn="ctr" eaLnBrk="1" hangingPunct="1"/>
            <a:r>
              <a:rPr lang="en-US" altLang="en-US" sz="3200" dirty="0">
                <a:solidFill>
                  <a:schemeClr val="tx2"/>
                </a:solidFill>
                <a:latin typeface="Arial Black" panose="020B0A04020102020204" pitchFamily="34" charset="0"/>
              </a:rPr>
              <a:t>Purpose of </a:t>
            </a:r>
            <a:br>
              <a:rPr lang="en-US" altLang="en-US" sz="3200" dirty="0">
                <a:solidFill>
                  <a:schemeClr val="tx2"/>
                </a:solidFill>
                <a:latin typeface="Arial Black" panose="020B0A04020102020204" pitchFamily="34" charset="0"/>
              </a:rPr>
            </a:br>
            <a:r>
              <a:rPr lang="en-US" altLang="en-US" sz="3200" dirty="0">
                <a:solidFill>
                  <a:schemeClr val="tx2"/>
                </a:solidFill>
                <a:latin typeface="Arial Black" panose="020B0A04020102020204" pitchFamily="34" charset="0"/>
              </a:rPr>
              <a:t>Writing-to-Demonstrate Learning</a:t>
            </a:r>
            <a:r>
              <a:rPr lang="en-US" altLang="en-US" dirty="0" smtClean="0">
                <a:solidFill>
                  <a:schemeClr val="tx2"/>
                </a:solidFill>
              </a:rPr>
              <a:t>  </a:t>
            </a:r>
          </a:p>
        </p:txBody>
      </p:sp>
      <p:sp>
        <p:nvSpPr>
          <p:cNvPr id="141315" name="Rectangle 3"/>
          <p:cNvSpPr>
            <a:spLocks noGrp="1" noChangeArrowheads="1"/>
          </p:cNvSpPr>
          <p:nvPr>
            <p:ph type="body" idx="1"/>
          </p:nvPr>
        </p:nvSpPr>
        <p:spPr>
          <a:xfrm>
            <a:off x="2590800" y="1828800"/>
            <a:ext cx="7772400" cy="3962400"/>
          </a:xfrm>
        </p:spPr>
        <p:txBody>
          <a:bodyPr/>
          <a:lstStyle/>
          <a:p>
            <a:pPr eaLnBrk="1" hangingPunct="1">
              <a:buFont typeface="Wingdings" panose="05000000000000000000" pitchFamily="2" charset="2"/>
              <a:buNone/>
            </a:pPr>
            <a:endParaRPr lang="en-US" altLang="en-US" sz="2600"/>
          </a:p>
          <a:p>
            <a:pPr eaLnBrk="1" hangingPunct="1"/>
            <a:r>
              <a:rPr lang="en-US" altLang="en-US" sz="2600"/>
              <a:t>A tool for students to respond to a class exercise, question, prompt or teacher assignment.</a:t>
            </a:r>
          </a:p>
          <a:p>
            <a:pPr eaLnBrk="1" hangingPunct="1"/>
            <a:r>
              <a:rPr lang="en-US" altLang="en-US" sz="2600"/>
              <a:t>Focuses on content knowledge or ability to apply learning and use skills taught.</a:t>
            </a:r>
          </a:p>
          <a:p>
            <a:pPr eaLnBrk="1" hangingPunct="1"/>
            <a:r>
              <a:rPr lang="en-US" altLang="en-US" sz="2600"/>
              <a:t>May or may not lead students to demonstrate ownership;  may lead all student to write pretty much the same thing, showing their knowledge, memory, etc. for a question or prompt.</a:t>
            </a:r>
          </a:p>
        </p:txBody>
      </p:sp>
    </p:spTree>
    <p:extLst>
      <p:ext uri="{BB962C8B-B14F-4D97-AF65-F5344CB8AC3E}">
        <p14:creationId xmlns:p14="http://schemas.microsoft.com/office/powerpoint/2010/main" val="3008373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pPr algn="ctr" eaLnBrk="1" hangingPunct="1"/>
            <a:r>
              <a:rPr lang="en-US" altLang="en-US" sz="3200" dirty="0">
                <a:solidFill>
                  <a:schemeClr val="tx2"/>
                </a:solidFill>
                <a:latin typeface="Arial Black" panose="020B0A04020102020204" pitchFamily="34" charset="0"/>
              </a:rPr>
              <a:t>Purpose of </a:t>
            </a:r>
            <a:br>
              <a:rPr lang="en-US" altLang="en-US" sz="3200" dirty="0">
                <a:solidFill>
                  <a:schemeClr val="tx2"/>
                </a:solidFill>
                <a:latin typeface="Arial Black" panose="020B0A04020102020204" pitchFamily="34" charset="0"/>
              </a:rPr>
            </a:br>
            <a:r>
              <a:rPr lang="en-US" altLang="en-US" sz="3200" dirty="0">
                <a:solidFill>
                  <a:schemeClr val="tx2"/>
                </a:solidFill>
                <a:latin typeface="Arial Black" panose="020B0A04020102020204" pitchFamily="34" charset="0"/>
              </a:rPr>
              <a:t>Writing-to-Demonstrate Learning</a:t>
            </a:r>
            <a:r>
              <a:rPr lang="en-US" altLang="en-US" dirty="0" smtClean="0">
                <a:solidFill>
                  <a:schemeClr val="tx2"/>
                </a:solidFill>
              </a:rPr>
              <a:t>  </a:t>
            </a:r>
          </a:p>
        </p:txBody>
      </p:sp>
      <p:sp>
        <p:nvSpPr>
          <p:cNvPr id="142339" name="Rectangle 3"/>
          <p:cNvSpPr>
            <a:spLocks noGrp="1" noChangeArrowheads="1"/>
          </p:cNvSpPr>
          <p:nvPr>
            <p:ph type="body" idx="1"/>
          </p:nvPr>
        </p:nvSpPr>
        <p:spPr>
          <a:xfrm>
            <a:off x="2599509" y="1965960"/>
            <a:ext cx="7772400" cy="3962400"/>
          </a:xfrm>
        </p:spPr>
        <p:txBody>
          <a:bodyPr/>
          <a:lstStyle/>
          <a:p>
            <a:pPr eaLnBrk="1" hangingPunct="1">
              <a:lnSpc>
                <a:spcPct val="90000"/>
              </a:lnSpc>
              <a:buFont typeface="Wingdings" panose="05000000000000000000" pitchFamily="2" charset="2"/>
              <a:buChar char="®"/>
            </a:pPr>
            <a:r>
              <a:rPr lang="en-US" altLang="en-US" sz="2600" dirty="0"/>
              <a:t>Is usually in the form of a class exercise, not a form suitable for publication.</a:t>
            </a:r>
          </a:p>
          <a:p>
            <a:pPr eaLnBrk="1" hangingPunct="1">
              <a:lnSpc>
                <a:spcPct val="90000"/>
              </a:lnSpc>
              <a:buFont typeface="Wingdings" panose="05000000000000000000" pitchFamily="2" charset="2"/>
              <a:buChar char="®"/>
            </a:pPr>
            <a:r>
              <a:rPr lang="en-US" altLang="en-US" sz="2600" dirty="0"/>
              <a:t>Typically has the teacher as the intended audience.</a:t>
            </a:r>
          </a:p>
          <a:p>
            <a:pPr eaLnBrk="1" hangingPunct="1">
              <a:lnSpc>
                <a:spcPct val="90000"/>
              </a:lnSpc>
              <a:buFont typeface="Wingdings" panose="05000000000000000000" pitchFamily="2" charset="2"/>
              <a:buChar char="®"/>
            </a:pPr>
            <a:r>
              <a:rPr lang="en-US" altLang="en-US" sz="2600" dirty="0"/>
              <a:t>May be a single-draft writing, though in some cases such writings are taken through the writing process.</a:t>
            </a:r>
          </a:p>
          <a:p>
            <a:pPr eaLnBrk="1" hangingPunct="1">
              <a:lnSpc>
                <a:spcPct val="90000"/>
              </a:lnSpc>
              <a:buFont typeface="Wingdings" panose="05000000000000000000" pitchFamily="2" charset="2"/>
              <a:buChar char="®"/>
            </a:pPr>
            <a:r>
              <a:rPr lang="en-US" altLang="en-US" sz="2600" dirty="0"/>
              <a:t>Is graded, marked or scored by the teacher following a scoring guide, rubric, </a:t>
            </a:r>
            <a:r>
              <a:rPr lang="en-US" altLang="en-US" sz="2600" dirty="0" err="1"/>
              <a:t>etc</a:t>
            </a:r>
            <a:r>
              <a:rPr lang="en-US" altLang="en-US" sz="2600" dirty="0"/>
              <a:t>; comments usually focus on the student’s learning but may also address compositional skills.</a:t>
            </a:r>
          </a:p>
        </p:txBody>
      </p:sp>
    </p:spTree>
    <p:extLst>
      <p:ext uri="{BB962C8B-B14F-4D97-AF65-F5344CB8AC3E}">
        <p14:creationId xmlns:p14="http://schemas.microsoft.com/office/powerpoint/2010/main" val="14840399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pPr algn="ctr" eaLnBrk="1" hangingPunct="1"/>
            <a:r>
              <a:rPr lang="en-US" altLang="en-US" sz="3200" dirty="0">
                <a:solidFill>
                  <a:schemeClr val="tx2"/>
                </a:solidFill>
                <a:latin typeface="Arial Black" panose="020B0A04020102020204" pitchFamily="34" charset="0"/>
              </a:rPr>
              <a:t>Examples of </a:t>
            </a:r>
            <a:br>
              <a:rPr lang="en-US" altLang="en-US" sz="3200" dirty="0">
                <a:solidFill>
                  <a:schemeClr val="tx2"/>
                </a:solidFill>
                <a:latin typeface="Arial Black" panose="020B0A04020102020204" pitchFamily="34" charset="0"/>
              </a:rPr>
            </a:br>
            <a:r>
              <a:rPr lang="en-US" altLang="en-US" sz="3200" dirty="0">
                <a:solidFill>
                  <a:schemeClr val="tx2"/>
                </a:solidFill>
                <a:latin typeface="Arial Black" panose="020B0A04020102020204" pitchFamily="34" charset="0"/>
              </a:rPr>
              <a:t>Writing-to-Demonstrate Learning</a:t>
            </a:r>
            <a:r>
              <a:rPr lang="en-US" altLang="en-US" dirty="0" smtClean="0">
                <a:solidFill>
                  <a:schemeClr val="tx2"/>
                </a:solidFill>
              </a:rPr>
              <a:t>  </a:t>
            </a:r>
          </a:p>
        </p:txBody>
      </p:sp>
      <p:sp>
        <p:nvSpPr>
          <p:cNvPr id="143363" name="Rectangle 3"/>
          <p:cNvSpPr>
            <a:spLocks noGrp="1" noChangeArrowheads="1"/>
          </p:cNvSpPr>
          <p:nvPr>
            <p:ph type="body" idx="1"/>
          </p:nvPr>
        </p:nvSpPr>
        <p:spPr>
          <a:xfrm>
            <a:off x="2599508" y="1965960"/>
            <a:ext cx="7772400" cy="3962400"/>
          </a:xfrm>
        </p:spPr>
        <p:txBody>
          <a:bodyPr>
            <a:normAutofit fontScale="92500" lnSpcReduction="20000"/>
          </a:bodyPr>
          <a:lstStyle/>
          <a:p>
            <a:pPr eaLnBrk="1" hangingPunct="1">
              <a:lnSpc>
                <a:spcPct val="90000"/>
              </a:lnSpc>
              <a:buClr>
                <a:schemeClr val="tx1"/>
              </a:buClr>
            </a:pPr>
            <a:r>
              <a:rPr lang="en-US" altLang="en-US" sz="2600" dirty="0"/>
              <a:t>Answers to open-response questions</a:t>
            </a:r>
          </a:p>
          <a:p>
            <a:pPr eaLnBrk="1" hangingPunct="1">
              <a:lnSpc>
                <a:spcPct val="90000"/>
              </a:lnSpc>
              <a:buClr>
                <a:schemeClr val="tx1"/>
              </a:buClr>
            </a:pPr>
            <a:r>
              <a:rPr lang="en-US" altLang="en-US" sz="2600" dirty="0"/>
              <a:t>Summaries of reading or of an activity</a:t>
            </a:r>
          </a:p>
          <a:p>
            <a:pPr eaLnBrk="1" hangingPunct="1">
              <a:lnSpc>
                <a:spcPct val="90000"/>
              </a:lnSpc>
              <a:buClr>
                <a:schemeClr val="tx1"/>
              </a:buClr>
            </a:pPr>
            <a:r>
              <a:rPr lang="en-US" altLang="en-US" sz="2600" dirty="0"/>
              <a:t>Explanation of a process or content</a:t>
            </a:r>
          </a:p>
          <a:p>
            <a:pPr eaLnBrk="1" hangingPunct="1">
              <a:lnSpc>
                <a:spcPct val="90000"/>
              </a:lnSpc>
              <a:buClr>
                <a:schemeClr val="tx1"/>
              </a:buClr>
            </a:pPr>
            <a:r>
              <a:rPr lang="en-US" altLang="en-US" sz="2600" dirty="0"/>
              <a:t>Research paper which primarily present information</a:t>
            </a:r>
          </a:p>
          <a:p>
            <a:pPr eaLnBrk="1" hangingPunct="1">
              <a:lnSpc>
                <a:spcPct val="90000"/>
              </a:lnSpc>
              <a:buClr>
                <a:schemeClr val="tx1"/>
              </a:buClr>
            </a:pPr>
            <a:r>
              <a:rPr lang="en-US" altLang="en-US" sz="2600" dirty="0"/>
              <a:t>Lab reports that summarize activities from an assigned experiment</a:t>
            </a:r>
          </a:p>
          <a:p>
            <a:pPr eaLnBrk="1" hangingPunct="1">
              <a:lnSpc>
                <a:spcPct val="90000"/>
              </a:lnSpc>
              <a:buClr>
                <a:schemeClr val="tx1"/>
              </a:buClr>
            </a:pPr>
            <a:r>
              <a:rPr lang="en-US" altLang="en-US" sz="2600" dirty="0"/>
              <a:t>Test essays</a:t>
            </a:r>
          </a:p>
          <a:p>
            <a:pPr eaLnBrk="1" hangingPunct="1">
              <a:lnSpc>
                <a:spcPct val="90000"/>
              </a:lnSpc>
              <a:buClr>
                <a:schemeClr val="tx1"/>
              </a:buClr>
            </a:pPr>
            <a:r>
              <a:rPr lang="en-US" altLang="en-US" sz="2600" dirty="0"/>
              <a:t>Thoughtful Ed graphic organizers used for assessment purposes</a:t>
            </a:r>
          </a:p>
          <a:p>
            <a:pPr eaLnBrk="1" hangingPunct="1">
              <a:lnSpc>
                <a:spcPct val="90000"/>
              </a:lnSpc>
              <a:buClr>
                <a:schemeClr val="tx1"/>
              </a:buClr>
            </a:pPr>
            <a:r>
              <a:rPr lang="en-US" altLang="en-US" sz="2600" dirty="0"/>
              <a:t>On-demand prep activities</a:t>
            </a:r>
          </a:p>
          <a:p>
            <a:pPr eaLnBrk="1" hangingPunct="1">
              <a:lnSpc>
                <a:spcPct val="90000"/>
              </a:lnSpc>
              <a:buClr>
                <a:schemeClr val="tx1"/>
              </a:buClr>
            </a:pPr>
            <a:endParaRPr lang="en-US" altLang="en-US" sz="2600" dirty="0"/>
          </a:p>
        </p:txBody>
      </p:sp>
    </p:spTree>
    <p:extLst>
      <p:ext uri="{BB962C8B-B14F-4D97-AF65-F5344CB8AC3E}">
        <p14:creationId xmlns:p14="http://schemas.microsoft.com/office/powerpoint/2010/main" val="10898013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p:cNvSpPr>
            <a:spLocks noGrp="1"/>
          </p:cNvSpPr>
          <p:nvPr>
            <p:ph type="title"/>
          </p:nvPr>
        </p:nvSpPr>
        <p:spPr/>
        <p:txBody>
          <a:bodyPr/>
          <a:lstStyle/>
          <a:p>
            <a:pPr eaLnBrk="1" hangingPunct="1"/>
            <a:r>
              <a:rPr lang="en-US" altLang="en-US" sz="3500" dirty="0">
                <a:solidFill>
                  <a:srgbClr val="C00000"/>
                </a:solidFill>
              </a:rPr>
              <a:t>Deepening Teacher Background Knowledge</a:t>
            </a:r>
            <a:r>
              <a:rPr lang="en-US" altLang="en-US" sz="3500" dirty="0">
                <a:solidFill>
                  <a:srgbClr val="FF0000"/>
                </a:solidFill>
              </a:rPr>
              <a:t/>
            </a:r>
            <a:br>
              <a:rPr lang="en-US" altLang="en-US" sz="3500" dirty="0">
                <a:solidFill>
                  <a:srgbClr val="FF0000"/>
                </a:solidFill>
              </a:rPr>
            </a:br>
            <a:r>
              <a:rPr lang="en-US" altLang="en-US" sz="3500" i="1" dirty="0">
                <a:solidFill>
                  <a:schemeClr val="tx2"/>
                </a:solidFill>
              </a:rPr>
              <a:t>Why </a:t>
            </a:r>
            <a:r>
              <a:rPr lang="en-US" altLang="en-US" sz="3500" i="1" dirty="0" smtClean="0">
                <a:solidFill>
                  <a:schemeClr val="tx2"/>
                </a:solidFill>
              </a:rPr>
              <a:t>Should Readers Write </a:t>
            </a:r>
            <a:r>
              <a:rPr lang="en-US" altLang="en-US" sz="3500" i="1" dirty="0">
                <a:solidFill>
                  <a:schemeClr val="tx2"/>
                </a:solidFill>
              </a:rPr>
              <a:t>about Reading?</a:t>
            </a:r>
          </a:p>
        </p:txBody>
      </p:sp>
      <p:sp>
        <p:nvSpPr>
          <p:cNvPr id="144387" name="Content Placeholder 3"/>
          <p:cNvSpPr>
            <a:spLocks noGrp="1"/>
          </p:cNvSpPr>
          <p:nvPr>
            <p:ph idx="1"/>
          </p:nvPr>
        </p:nvSpPr>
        <p:spPr>
          <a:xfrm>
            <a:off x="1752600" y="1981200"/>
            <a:ext cx="8229600" cy="4876800"/>
          </a:xfrm>
        </p:spPr>
        <p:txBody>
          <a:bodyPr/>
          <a:lstStyle/>
          <a:p>
            <a:pPr eaLnBrk="1" hangingPunct="1"/>
            <a:r>
              <a:rPr lang="en-US" altLang="en-US" dirty="0" smtClean="0"/>
              <a:t> Contributes to deeper comprehension</a:t>
            </a:r>
          </a:p>
          <a:p>
            <a:pPr eaLnBrk="1" hangingPunct="1"/>
            <a:endParaRPr lang="en-US" altLang="en-US" dirty="0" smtClean="0"/>
          </a:p>
          <a:p>
            <a:pPr eaLnBrk="1" hangingPunct="1"/>
            <a:r>
              <a:rPr lang="en-US" altLang="en-US" dirty="0" smtClean="0"/>
              <a:t>Extends thinking, arrive at new insights, and consider different perspectives</a:t>
            </a:r>
          </a:p>
          <a:p>
            <a:pPr eaLnBrk="1" hangingPunct="1"/>
            <a:endParaRPr lang="en-US" altLang="en-US" dirty="0" smtClean="0"/>
          </a:p>
          <a:p>
            <a:pPr eaLnBrk="1" hangingPunct="1"/>
            <a:r>
              <a:rPr lang="en-US" altLang="en-US" dirty="0" smtClean="0"/>
              <a:t>Critical think and active engagement</a:t>
            </a:r>
          </a:p>
          <a:p>
            <a:pPr eaLnBrk="1" hangingPunct="1"/>
            <a:endParaRPr lang="en-US" altLang="en-US" dirty="0" smtClean="0"/>
          </a:p>
          <a:p>
            <a:pPr eaLnBrk="1" hangingPunct="1"/>
            <a:r>
              <a:rPr lang="en-US" altLang="en-US" dirty="0" smtClean="0"/>
              <a:t>Foster further introspection and analysis of text</a:t>
            </a:r>
          </a:p>
        </p:txBody>
      </p:sp>
      <p:sp>
        <p:nvSpPr>
          <p:cNvPr id="144388"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C4737E0-852E-4569-84BA-44171EA20860}" type="slidenum">
              <a:rPr lang="en-US" altLang="en-US"/>
              <a:pPr/>
              <a:t>36</a:t>
            </a:fld>
            <a:endParaRPr lang="en-US" altLang="en-US"/>
          </a:p>
        </p:txBody>
      </p:sp>
      <p:pic>
        <p:nvPicPr>
          <p:cNvPr id="2" name="Picture 1"/>
          <p:cNvPicPr>
            <a:picLocks noChangeAspect="1"/>
          </p:cNvPicPr>
          <p:nvPr/>
        </p:nvPicPr>
        <p:blipFill>
          <a:blip r:embed="rId2"/>
          <a:stretch>
            <a:fillRect/>
          </a:stretch>
        </p:blipFill>
        <p:spPr>
          <a:xfrm>
            <a:off x="9456940" y="594360"/>
            <a:ext cx="2243224" cy="1274420"/>
          </a:xfrm>
          <a:prstGeom prst="rect">
            <a:avLst/>
          </a:prstGeom>
        </p:spPr>
      </p:pic>
    </p:spTree>
    <p:extLst>
      <p:ext uri="{BB962C8B-B14F-4D97-AF65-F5344CB8AC3E}">
        <p14:creationId xmlns:p14="http://schemas.microsoft.com/office/powerpoint/2010/main" val="35073367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p:nvPr>
        </p:nvSpPr>
        <p:spPr>
          <a:xfrm>
            <a:off x="927653" y="503239"/>
            <a:ext cx="8229600" cy="1554162"/>
          </a:xfrm>
        </p:spPr>
        <p:txBody>
          <a:bodyPr/>
          <a:lstStyle/>
          <a:p>
            <a:pPr eaLnBrk="1" hangingPunct="1"/>
            <a:r>
              <a:rPr lang="en-US" altLang="en-US" sz="3500" dirty="0">
                <a:solidFill>
                  <a:srgbClr val="C00000"/>
                </a:solidFill>
              </a:rPr>
              <a:t>Deepening Teacher Background Knowledge</a:t>
            </a:r>
            <a:r>
              <a:rPr lang="en-US" altLang="en-US" sz="3500" dirty="0">
                <a:solidFill>
                  <a:srgbClr val="FF0000"/>
                </a:solidFill>
              </a:rPr>
              <a:t/>
            </a:r>
            <a:br>
              <a:rPr lang="en-US" altLang="en-US" sz="3500" dirty="0">
                <a:solidFill>
                  <a:srgbClr val="FF0000"/>
                </a:solidFill>
              </a:rPr>
            </a:br>
            <a:r>
              <a:rPr lang="en-US" altLang="en-US" sz="3500" i="1" dirty="0">
                <a:solidFill>
                  <a:schemeClr val="tx2"/>
                </a:solidFill>
              </a:rPr>
              <a:t>Writing to Read: Evidence for How Writing can Improve Reading</a:t>
            </a:r>
            <a:r>
              <a:rPr lang="en-US" altLang="en-US" sz="3500" dirty="0">
                <a:solidFill>
                  <a:schemeClr val="tx2"/>
                </a:solidFill>
              </a:rPr>
              <a:t> (Carnegie Report) </a:t>
            </a:r>
          </a:p>
        </p:txBody>
      </p:sp>
      <p:sp>
        <p:nvSpPr>
          <p:cNvPr id="4" name="Content Placeholder 3"/>
          <p:cNvSpPr>
            <a:spLocks noGrp="1"/>
          </p:cNvSpPr>
          <p:nvPr>
            <p:ph idx="1"/>
          </p:nvPr>
        </p:nvSpPr>
        <p:spPr>
          <a:xfrm>
            <a:off x="1752600" y="2057401"/>
            <a:ext cx="8458200" cy="4664075"/>
          </a:xfrm>
        </p:spPr>
        <p:txBody>
          <a:bodyPr/>
          <a:lstStyle/>
          <a:p>
            <a:pPr marL="0" indent="0">
              <a:buNone/>
              <a:defRPr/>
            </a:pPr>
            <a:endParaRPr lang="en-US" dirty="0" smtClean="0"/>
          </a:p>
          <a:p>
            <a:pPr marL="0" indent="0">
              <a:buNone/>
              <a:defRPr/>
            </a:pPr>
            <a:r>
              <a:rPr lang="en-US" dirty="0" smtClean="0"/>
              <a:t>What is effective in improving reading:</a:t>
            </a:r>
          </a:p>
          <a:p>
            <a:pPr eaLnBrk="1" hangingPunct="1">
              <a:defRPr/>
            </a:pPr>
            <a:r>
              <a:rPr lang="en-US" b="1" dirty="0" smtClean="0">
                <a:solidFill>
                  <a:srgbClr val="FF0000"/>
                </a:solidFill>
              </a:rPr>
              <a:t>Have students write about the texts they read</a:t>
            </a:r>
          </a:p>
          <a:p>
            <a:pPr eaLnBrk="1" hangingPunct="1">
              <a:defRPr/>
            </a:pPr>
            <a:r>
              <a:rPr lang="en-US" dirty="0" smtClean="0"/>
              <a:t>Teach students the writing skills and the processes that go into creating text</a:t>
            </a:r>
          </a:p>
          <a:p>
            <a:pPr eaLnBrk="1" hangingPunct="1">
              <a:defRPr/>
            </a:pPr>
            <a:r>
              <a:rPr lang="en-US" dirty="0" smtClean="0"/>
              <a:t>Increase how much students write</a:t>
            </a:r>
            <a:endParaRPr lang="en-US" dirty="0"/>
          </a:p>
        </p:txBody>
      </p:sp>
      <p:sp>
        <p:nvSpPr>
          <p:cNvPr id="145412"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D253989-4BA6-4A60-9AE2-737D89DEBBEA}" type="slidenum">
              <a:rPr lang="en-US" altLang="en-US"/>
              <a:pPr/>
              <a:t>37</a:t>
            </a:fld>
            <a:endParaRPr lang="en-US" altLang="en-US"/>
          </a:p>
        </p:txBody>
      </p:sp>
      <p:pic>
        <p:nvPicPr>
          <p:cNvPr id="2" name="Picture 1"/>
          <p:cNvPicPr>
            <a:picLocks noChangeAspect="1"/>
          </p:cNvPicPr>
          <p:nvPr/>
        </p:nvPicPr>
        <p:blipFill>
          <a:blip r:embed="rId2"/>
          <a:stretch>
            <a:fillRect/>
          </a:stretch>
        </p:blipFill>
        <p:spPr>
          <a:xfrm>
            <a:off x="9157253" y="650891"/>
            <a:ext cx="2592359" cy="1472771"/>
          </a:xfrm>
          <a:prstGeom prst="rect">
            <a:avLst/>
          </a:prstGeom>
        </p:spPr>
      </p:pic>
    </p:spTree>
    <p:extLst>
      <p:ext uri="{BB962C8B-B14F-4D97-AF65-F5344CB8AC3E}">
        <p14:creationId xmlns:p14="http://schemas.microsoft.com/office/powerpoint/2010/main" val="39774727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p:cNvSpPr>
            <a:spLocks noGrp="1"/>
          </p:cNvSpPr>
          <p:nvPr>
            <p:ph type="title"/>
          </p:nvPr>
        </p:nvSpPr>
        <p:spPr>
          <a:xfrm>
            <a:off x="518160" y="407642"/>
            <a:ext cx="8229600" cy="1554162"/>
          </a:xfrm>
        </p:spPr>
        <p:txBody>
          <a:bodyPr/>
          <a:lstStyle/>
          <a:p>
            <a:pPr algn="ctr" eaLnBrk="1" hangingPunct="1"/>
            <a:r>
              <a:rPr lang="en-US" altLang="en-US" sz="3500" dirty="0">
                <a:solidFill>
                  <a:srgbClr val="C00000"/>
                </a:solidFill>
              </a:rPr>
              <a:t>Deepening Teacher Background Knowledge</a:t>
            </a:r>
            <a:r>
              <a:rPr lang="en-US" altLang="en-US" sz="3500" dirty="0">
                <a:solidFill>
                  <a:srgbClr val="FF0000"/>
                </a:solidFill>
              </a:rPr>
              <a:t/>
            </a:r>
            <a:br>
              <a:rPr lang="en-US" altLang="en-US" sz="3500" dirty="0">
                <a:solidFill>
                  <a:srgbClr val="FF0000"/>
                </a:solidFill>
              </a:rPr>
            </a:br>
            <a:r>
              <a:rPr lang="en-US" altLang="en-US" sz="3500" i="1" dirty="0">
                <a:solidFill>
                  <a:schemeClr val="tx2"/>
                </a:solidFill>
              </a:rPr>
              <a:t>Specific Types of Writing that Significantly Impact Reading (Carnegie Report)</a:t>
            </a:r>
            <a:endParaRPr lang="en-US" altLang="en-US" sz="3500" dirty="0">
              <a:solidFill>
                <a:schemeClr val="tx2"/>
              </a:solidFill>
            </a:endParaRPr>
          </a:p>
        </p:txBody>
      </p:sp>
      <p:sp>
        <p:nvSpPr>
          <p:cNvPr id="146435" name="Content Placeholder 3"/>
          <p:cNvSpPr>
            <a:spLocks noGrp="1"/>
          </p:cNvSpPr>
          <p:nvPr>
            <p:ph idx="1"/>
          </p:nvPr>
        </p:nvSpPr>
        <p:spPr>
          <a:xfrm>
            <a:off x="1828800" y="2209800"/>
            <a:ext cx="8229600" cy="3962400"/>
          </a:xfrm>
        </p:spPr>
        <p:txBody>
          <a:bodyPr/>
          <a:lstStyle/>
          <a:p>
            <a:pPr eaLnBrk="1" hangingPunct="1"/>
            <a:r>
              <a:rPr lang="en-US" altLang="en-US" b="1" dirty="0" smtClean="0">
                <a:solidFill>
                  <a:schemeClr val="accent4"/>
                </a:solidFill>
              </a:rPr>
              <a:t>Responding to a text through writing personal reactions or analyses/interpretations of the text</a:t>
            </a:r>
          </a:p>
          <a:p>
            <a:pPr eaLnBrk="1" hangingPunct="1"/>
            <a:r>
              <a:rPr lang="en-US" altLang="en-US" dirty="0" smtClean="0"/>
              <a:t>Writing summaries of a text</a:t>
            </a:r>
          </a:p>
          <a:p>
            <a:pPr eaLnBrk="1" hangingPunct="1"/>
            <a:r>
              <a:rPr lang="en-US" altLang="en-US" dirty="0" smtClean="0"/>
              <a:t>Taking notes on a text</a:t>
            </a:r>
          </a:p>
          <a:p>
            <a:pPr eaLnBrk="1" hangingPunct="1"/>
            <a:r>
              <a:rPr lang="en-US" altLang="en-US" dirty="0" smtClean="0"/>
              <a:t>Creating and/or answering questions about a text in writing</a:t>
            </a:r>
          </a:p>
        </p:txBody>
      </p:sp>
      <p:sp>
        <p:nvSpPr>
          <p:cNvPr id="146436"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F7E9128B-978A-488C-ADB1-0AE252BBFBFB}" type="slidenum">
              <a:rPr lang="en-US" altLang="en-US"/>
              <a:pPr/>
              <a:t>38</a:t>
            </a:fld>
            <a:endParaRPr lang="en-US" altLang="en-US"/>
          </a:p>
        </p:txBody>
      </p:sp>
      <p:pic>
        <p:nvPicPr>
          <p:cNvPr id="2" name="Picture 1"/>
          <p:cNvPicPr>
            <a:picLocks noChangeAspect="1"/>
          </p:cNvPicPr>
          <p:nvPr/>
        </p:nvPicPr>
        <p:blipFill>
          <a:blip r:embed="rId2"/>
          <a:stretch>
            <a:fillRect/>
          </a:stretch>
        </p:blipFill>
        <p:spPr>
          <a:xfrm>
            <a:off x="8789625" y="627004"/>
            <a:ext cx="2786025" cy="1582796"/>
          </a:xfrm>
          <a:prstGeom prst="rect">
            <a:avLst/>
          </a:prstGeom>
        </p:spPr>
      </p:pic>
    </p:spTree>
    <p:extLst>
      <p:ext uri="{BB962C8B-B14F-4D97-AF65-F5344CB8AC3E}">
        <p14:creationId xmlns:p14="http://schemas.microsoft.com/office/powerpoint/2010/main" val="20880596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p:nvPr>
        </p:nvSpPr>
        <p:spPr>
          <a:xfrm>
            <a:off x="684415" y="547255"/>
            <a:ext cx="8229600" cy="1143000"/>
          </a:xfrm>
        </p:spPr>
        <p:txBody>
          <a:bodyPr>
            <a:normAutofit fontScale="90000"/>
          </a:bodyPr>
          <a:lstStyle/>
          <a:p>
            <a:pPr algn="ctr"/>
            <a:r>
              <a:rPr lang="en-US" altLang="en-US" sz="3500" dirty="0">
                <a:solidFill>
                  <a:srgbClr val="C00000"/>
                </a:solidFill>
              </a:rPr>
              <a:t>Deepening Teacher Background Knowledge </a:t>
            </a:r>
            <a:r>
              <a:rPr lang="en-US" altLang="en-US" sz="3500" i="1" dirty="0">
                <a:solidFill>
                  <a:schemeClr val="tx2"/>
                </a:solidFill>
              </a:rPr>
              <a:t>Opinion /Argumentative Writing as Comprehension Instructional Strategy</a:t>
            </a:r>
          </a:p>
        </p:txBody>
      </p:sp>
      <p:sp>
        <p:nvSpPr>
          <p:cNvPr id="147459" name="Content Placeholder 2"/>
          <p:cNvSpPr>
            <a:spLocks noGrp="1"/>
          </p:cNvSpPr>
          <p:nvPr>
            <p:ph idx="1"/>
          </p:nvPr>
        </p:nvSpPr>
        <p:spPr>
          <a:xfrm>
            <a:off x="1752600" y="2182813"/>
            <a:ext cx="8229600" cy="5298642"/>
          </a:xfrm>
        </p:spPr>
        <p:txBody>
          <a:bodyPr/>
          <a:lstStyle/>
          <a:p>
            <a:r>
              <a:rPr lang="en-US" altLang="en-US" dirty="0" smtClean="0"/>
              <a:t>A genre of writing that can be used for readers to respond to text through writing a personal reaction</a:t>
            </a:r>
          </a:p>
          <a:p>
            <a:r>
              <a:rPr lang="en-US" altLang="en-US" dirty="0" smtClean="0"/>
              <a:t>What is opinion/argumentative writing….(handout)</a:t>
            </a:r>
          </a:p>
          <a:p>
            <a:r>
              <a:rPr lang="en-US" altLang="en-US" dirty="0" smtClean="0"/>
              <a:t>Let’s analyze the definition from a reading perspective.</a:t>
            </a:r>
          </a:p>
        </p:txBody>
      </p:sp>
      <p:sp>
        <p:nvSpPr>
          <p:cNvPr id="14746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2C5B041-64B8-40F7-A0C6-6F797F6EC4DC}" type="slidenum">
              <a:rPr lang="en-US" altLang="en-US"/>
              <a:pPr/>
              <a:t>39</a:t>
            </a:fld>
            <a:endParaRPr lang="en-US" altLang="en-US"/>
          </a:p>
        </p:txBody>
      </p:sp>
      <p:pic>
        <p:nvPicPr>
          <p:cNvPr id="2" name="Picture 1"/>
          <p:cNvPicPr>
            <a:picLocks noChangeAspect="1"/>
          </p:cNvPicPr>
          <p:nvPr/>
        </p:nvPicPr>
        <p:blipFill>
          <a:blip r:embed="rId2"/>
          <a:stretch>
            <a:fillRect/>
          </a:stretch>
        </p:blipFill>
        <p:spPr>
          <a:xfrm>
            <a:off x="8914015" y="547255"/>
            <a:ext cx="2690899" cy="1528753"/>
          </a:xfrm>
          <a:prstGeom prst="rect">
            <a:avLst/>
          </a:prstGeom>
        </p:spPr>
      </p:pic>
    </p:spTree>
    <p:extLst>
      <p:ext uri="{BB962C8B-B14F-4D97-AF65-F5344CB8AC3E}">
        <p14:creationId xmlns:p14="http://schemas.microsoft.com/office/powerpoint/2010/main" val="3489819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a:solidFill>
                  <a:schemeClr val="accent2"/>
                </a:solidFill>
                <a:latin typeface="Britannic Bold" panose="020B0903060703020204" pitchFamily="34" charset="0"/>
              </a:rPr>
              <a:t>JCPS-Bellarmine Literacy Project</a:t>
            </a:r>
            <a:endParaRPr lang="en-US" altLang="en-US" i="1" dirty="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a:bodyPr>
          <a:lstStyle/>
          <a:p>
            <a:pPr marL="0" indent="0" algn="ctr">
              <a:buNone/>
              <a:defRPr/>
            </a:pPr>
            <a:r>
              <a:rPr lang="en-US" altLang="en-US" sz="3200" b="1" i="1" dirty="0">
                <a:solidFill>
                  <a:schemeClr val="tx1"/>
                </a:solidFill>
                <a:effectLst>
                  <a:outerShdw blurRad="38100" dist="38100" dir="2700000" algn="tl">
                    <a:srgbClr val="C0C0C0"/>
                  </a:outerShdw>
                </a:effectLst>
              </a:rPr>
              <a:t>Equity in Education</a:t>
            </a:r>
          </a:p>
          <a:p>
            <a:pPr marL="0" indent="0">
              <a:buNone/>
              <a:defRPr/>
            </a:pPr>
            <a:endParaRPr lang="en-US" altLang="en-US" sz="3200" i="1" dirty="0">
              <a:solidFill>
                <a:schemeClr val="tx1"/>
              </a:solidFill>
            </a:endParaRPr>
          </a:p>
          <a:p>
            <a:pPr marL="0" indent="0">
              <a:buNone/>
              <a:defRPr/>
            </a:pPr>
            <a:r>
              <a:rPr lang="en-US" altLang="en-US" sz="3200" dirty="0">
                <a:solidFill>
                  <a:schemeClr val="tx1"/>
                </a:solidFill>
              </a:rPr>
              <a:t>Young 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pic>
        <p:nvPicPr>
          <p:cNvPr id="4" name="Picture 3" descr="1484591161823196526652.jpg"/>
          <p:cNvPicPr>
            <a:picLocks noChangeAspect="1"/>
          </p:cNvPicPr>
          <p:nvPr/>
        </p:nvPicPr>
        <p:blipFill>
          <a:blip r:embed="rId2"/>
          <a:stretch>
            <a:fillRect/>
          </a:stretch>
        </p:blipFill>
        <p:spPr>
          <a:xfrm>
            <a:off x="8315325" y="1428750"/>
            <a:ext cx="2743200" cy="1184967"/>
          </a:xfrm>
          <a:prstGeom prst="rect">
            <a:avLst/>
          </a:prstGeom>
        </p:spPr>
      </p:pic>
    </p:spTree>
    <p:extLst>
      <p:ext uri="{BB962C8B-B14F-4D97-AF65-F5344CB8AC3E}">
        <p14:creationId xmlns:p14="http://schemas.microsoft.com/office/powerpoint/2010/main" val="30667407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34B6635-7AC2-42B3-A93F-7B6C690A2E80}" type="slidenum">
              <a:rPr lang="en-US" altLang="en-US"/>
              <a:pPr/>
              <a:t>40</a:t>
            </a:fld>
            <a:endParaRPr lang="en-US" altLang="en-US"/>
          </a:p>
        </p:txBody>
      </p:sp>
      <p:pic>
        <p:nvPicPr>
          <p:cNvPr id="130051" name="Picture 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0240" y="203328"/>
            <a:ext cx="8420604" cy="638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69089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EA1649-AF90-4ACE-A899-2666FC5CD29E}" type="slidenum">
              <a:rPr lang="en-US" altLang="en-US"/>
              <a:pPr/>
              <a:t>41</a:t>
            </a:fld>
            <a:endParaRPr lang="en-US" altLang="en-US"/>
          </a:p>
        </p:txBody>
      </p:sp>
      <p:pic>
        <p:nvPicPr>
          <p:cNvPr id="13107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2014" y="457200"/>
            <a:ext cx="7442213" cy="858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2014" y="1590260"/>
            <a:ext cx="7442213" cy="335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7"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18527" y="4917625"/>
            <a:ext cx="7455700" cy="1684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9458960" y="314960"/>
            <a:ext cx="254000" cy="62739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36973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D15A580-60FE-4408-89AA-4B3906EF8BB6}" type="slidenum">
              <a:rPr lang="en-US" altLang="en-US" sz="1400">
                <a:solidFill>
                  <a:srgbClr val="000000"/>
                </a:solidFill>
                <a:latin typeface="Arial" panose="020B0604020202020204" pitchFamily="34" charset="0"/>
                <a:ea typeface="MS PGothic" panose="020B0600070205080204" pitchFamily="34" charset="-128"/>
              </a:rPr>
              <a:pPr>
                <a:spcBef>
                  <a:spcPct val="0"/>
                </a:spcBef>
                <a:buFontTx/>
                <a:buNone/>
              </a:pPr>
              <a:t>42</a:t>
            </a:fld>
            <a:endParaRPr lang="en-US" altLang="en-US" sz="1400">
              <a:solidFill>
                <a:srgbClr val="000000"/>
              </a:solidFill>
              <a:latin typeface="Arial" panose="020B0604020202020204" pitchFamily="34" charset="0"/>
              <a:ea typeface="MS PGothic" panose="020B0600070205080204" pitchFamily="34" charset="-128"/>
            </a:endParaRPr>
          </a:p>
        </p:txBody>
      </p:sp>
      <p:sp>
        <p:nvSpPr>
          <p:cNvPr id="132099" name="WordArt 2"/>
          <p:cNvSpPr>
            <a:spLocks noChangeArrowheads="1" noChangeShapeType="1" noTextEdit="1"/>
          </p:cNvSpPr>
          <p:nvPr/>
        </p:nvSpPr>
        <p:spPr bwMode="auto">
          <a:xfrm>
            <a:off x="1638300" y="1157286"/>
            <a:ext cx="9014791" cy="1003852"/>
          </a:xfrm>
          <a:prstGeom prst="rect">
            <a:avLst/>
          </a:prstGeom>
        </p:spPr>
        <p:txBody>
          <a:bodyPr wrap="none" fromWordArt="1">
            <a:prstTxWarp prst="textSlantDown">
              <a:avLst>
                <a:gd name="adj" fmla="val 44444"/>
              </a:avLst>
            </a:prstTxWarp>
          </a:bodyPr>
          <a:lstStyle/>
          <a:p>
            <a:pPr algn="ctr"/>
            <a:r>
              <a:rPr lang="en-US" sz="4000" b="1" kern="10" spc="800" dirty="0">
                <a:ln w="9525">
                  <a:solidFill>
                    <a:srgbClr val="333333"/>
                  </a:solidFill>
                  <a:round/>
                  <a:headEnd/>
                  <a:tailEnd/>
                </a:ln>
                <a:effectLst>
                  <a:outerShdw dist="53882" dir="2700000" algn="ctr" rotWithShape="0">
                    <a:srgbClr val="C0C0C0">
                      <a:alpha val="74997"/>
                    </a:srgbClr>
                  </a:outerShdw>
                </a:effectLst>
                <a:latin typeface="Times New Roman" panose="02020603050405020304" pitchFamily="18" charset="0"/>
                <a:cs typeface="Times New Roman" panose="02020603050405020304" pitchFamily="18" charset="0"/>
              </a:rPr>
              <a:t>Gradual Release of Responsibility</a:t>
            </a:r>
          </a:p>
        </p:txBody>
      </p:sp>
      <p:sp>
        <p:nvSpPr>
          <p:cNvPr id="6148" name="Line 3"/>
          <p:cNvSpPr>
            <a:spLocks noChangeShapeType="1"/>
          </p:cNvSpPr>
          <p:nvPr/>
        </p:nvSpPr>
        <p:spPr bwMode="auto">
          <a:xfrm>
            <a:off x="2057400" y="1524000"/>
            <a:ext cx="7924800" cy="68580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defTabSz="914400">
              <a:defRPr/>
            </a:pPr>
            <a:endParaRPr lang="en-US">
              <a:solidFill>
                <a:prstClr val="black"/>
              </a:solidFill>
              <a:latin typeface="Calibri"/>
            </a:endParaRPr>
          </a:p>
        </p:txBody>
      </p:sp>
      <p:sp>
        <p:nvSpPr>
          <p:cNvPr id="132101" name="Text Box 4"/>
          <p:cNvSpPr txBox="1">
            <a:spLocks noChangeArrowheads="1"/>
          </p:cNvSpPr>
          <p:nvPr/>
        </p:nvSpPr>
        <p:spPr bwMode="auto">
          <a:xfrm>
            <a:off x="1828800" y="2362200"/>
            <a:ext cx="1752600" cy="3786188"/>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990033"/>
                </a:solidFill>
                <a:latin typeface="Times New Roman" panose="02020603050405020304" pitchFamily="18" charset="0"/>
                <a:ea typeface="MS PGothic" panose="020B0600070205080204" pitchFamily="34" charset="-128"/>
                <a:cs typeface="Times New Roman" panose="02020603050405020304" pitchFamily="18" charset="0"/>
              </a:rPr>
              <a:t>Teacher</a:t>
            </a:r>
            <a:endParaRPr lang="en-US" altLang="en-US" sz="1800" b="1">
              <a:solidFill>
                <a:srgbClr val="990033"/>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modeling</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and</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explanation</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Read Aloud</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Think Aloud</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Whole Class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2" name="Text Box 5"/>
          <p:cNvSpPr txBox="1">
            <a:spLocks noChangeArrowheads="1"/>
          </p:cNvSpPr>
          <p:nvPr/>
        </p:nvSpPr>
        <p:spPr bwMode="auto">
          <a:xfrm>
            <a:off x="3962400" y="2362201"/>
            <a:ext cx="19050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666633"/>
                </a:solidFill>
                <a:latin typeface="Arial" panose="020B0604020202020204" pitchFamily="34" charset="0"/>
                <a:ea typeface="MS PGothic" panose="020B0600070205080204" pitchFamily="34" charset="-128"/>
                <a:cs typeface="Times New Roman" panose="02020603050405020304" pitchFamily="18" charset="0"/>
              </a:rPr>
              <a:t>Guided practice and release to students</a:t>
            </a:r>
            <a:endParaRPr lang="en-US" altLang="en-US" sz="1100">
              <a:solidFill>
                <a:srgbClr val="6666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Read Aloud</a:t>
            </a: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Shared Reading</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Whole Class or</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Small Reading</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Group</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3" name="Text Box 6"/>
          <p:cNvSpPr txBox="1">
            <a:spLocks noChangeArrowheads="1"/>
          </p:cNvSpPr>
          <p:nvPr/>
        </p:nvSpPr>
        <p:spPr bwMode="auto">
          <a:xfrm>
            <a:off x="6248400" y="2438401"/>
            <a:ext cx="18288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rPr>
              <a:t>Independent</a:t>
            </a:r>
            <a:endParaRPr lang="en-US" altLang="en-US" sz="18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0033CC"/>
                </a:solidFill>
                <a:latin typeface="Arial" panose="020B0604020202020204" pitchFamily="34" charset="0"/>
                <a:ea typeface="MS PGothic" panose="020B0600070205080204" pitchFamily="34" charset="-128"/>
                <a:cs typeface="Times New Roman" panose="02020603050405020304" pitchFamily="18" charset="0"/>
              </a:rPr>
              <a:t>practice with feedback</a:t>
            </a:r>
            <a:endParaRPr lang="en-US" altLang="en-US" sz="1100">
              <a:solidFill>
                <a:srgbClr val="0033CC"/>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Independent Reading</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Small Reading Group or</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Reading Partners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4" name="Text Box 7"/>
          <p:cNvSpPr txBox="1">
            <a:spLocks noChangeArrowheads="1"/>
          </p:cNvSpPr>
          <p:nvPr/>
        </p:nvSpPr>
        <p:spPr bwMode="auto">
          <a:xfrm>
            <a:off x="8458200" y="2438401"/>
            <a:ext cx="17526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000000"/>
                </a:solidFill>
                <a:latin typeface="Arial" panose="020B0604020202020204" pitchFamily="34" charset="0"/>
                <a:ea typeface="MS PGothic" panose="020B0600070205080204" pitchFamily="34" charset="-128"/>
                <a:cs typeface="Times New Roman" panose="02020603050405020304" pitchFamily="18" charset="0"/>
              </a:rPr>
              <a:t>Application of the strategy in real reading situations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Independent Reading</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Monitor Progress</a:t>
            </a: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6153" name="AutoShape 8"/>
          <p:cNvSpPr>
            <a:spLocks noChangeArrowheads="1"/>
          </p:cNvSpPr>
          <p:nvPr/>
        </p:nvSpPr>
        <p:spPr bwMode="auto">
          <a:xfrm>
            <a:off x="2895600" y="54864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4" name="AutoShape 9"/>
          <p:cNvSpPr>
            <a:spLocks noChangeArrowheads="1"/>
          </p:cNvSpPr>
          <p:nvPr/>
        </p:nvSpPr>
        <p:spPr bwMode="auto">
          <a:xfrm>
            <a:off x="5257800" y="55626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5" name="AutoShape 10"/>
          <p:cNvSpPr>
            <a:spLocks noChangeArrowheads="1"/>
          </p:cNvSpPr>
          <p:nvPr/>
        </p:nvSpPr>
        <p:spPr bwMode="auto">
          <a:xfrm>
            <a:off x="7543800" y="54864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6" name="Rectangle 11"/>
          <p:cNvSpPr>
            <a:spLocks noChangeArrowheads="1"/>
          </p:cNvSpPr>
          <p:nvPr/>
        </p:nvSpPr>
        <p:spPr bwMode="auto">
          <a:xfrm>
            <a:off x="1638301" y="12758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7" name="Rectangle 12"/>
          <p:cNvSpPr>
            <a:spLocks noChangeArrowheads="1"/>
          </p:cNvSpPr>
          <p:nvPr/>
        </p:nvSpPr>
        <p:spPr bwMode="auto">
          <a:xfrm>
            <a:off x="1136374" y="-39215"/>
            <a:ext cx="14491252"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r>
              <a:rPr lang="en-US" altLang="en-US" sz="1800" b="1" dirty="0">
                <a:solidFill>
                  <a:srgbClr val="C0504D"/>
                </a:solidFill>
              </a:rPr>
              <a:t/>
            </a:r>
            <a:br>
              <a:rPr lang="en-US" altLang="en-US" sz="1800" b="1" dirty="0">
                <a:solidFill>
                  <a:srgbClr val="C0504D"/>
                </a:solidFill>
              </a:rPr>
            </a:br>
            <a:endParaRPr lang="en-US" altLang="en-US" sz="1800" b="1" dirty="0">
              <a:solidFill>
                <a:srgbClr val="C0504D"/>
              </a:solidFill>
              <a:latin typeface="Times New Roman" panose="02020603050405020304" pitchFamily="18" charset="0"/>
              <a:cs typeface="Times New Roman" panose="02020603050405020304" pitchFamily="18" charset="0"/>
            </a:endParaRPr>
          </a:p>
          <a:p>
            <a:pPr defTabSz="914400">
              <a:spcBef>
                <a:spcPct val="0"/>
              </a:spcBef>
              <a:buNone/>
              <a:defRPr/>
            </a:pPr>
            <a:r>
              <a:rPr lang="en-US" altLang="en-US" sz="2800" b="1" dirty="0">
                <a:solidFill>
                  <a:srgbClr val="C0504D"/>
                </a:solidFill>
                <a:latin typeface="Times New Roman" panose="02020603050405020304" pitchFamily="18" charset="0"/>
                <a:cs typeface="Times New Roman" panose="02020603050405020304" pitchFamily="18" charset="0"/>
              </a:rPr>
              <a:t>Explicit Instruction Model for </a:t>
            </a:r>
            <a:r>
              <a:rPr lang="en-US" altLang="en-US" sz="2800" b="1" dirty="0" smtClean="0">
                <a:solidFill>
                  <a:srgbClr val="C0504D"/>
                </a:solidFill>
                <a:latin typeface="Times New Roman" panose="02020603050405020304" pitchFamily="18" charset="0"/>
                <a:cs typeface="Times New Roman" panose="02020603050405020304" pitchFamily="18" charset="0"/>
              </a:rPr>
              <a:t>Teaching </a:t>
            </a:r>
            <a:r>
              <a:rPr lang="en-US" altLang="en-US" sz="2800" b="1" dirty="0">
                <a:solidFill>
                  <a:srgbClr val="C0504D"/>
                </a:solidFill>
                <a:latin typeface="Times New Roman" panose="02020603050405020304" pitchFamily="18" charset="0"/>
                <a:cs typeface="Times New Roman" panose="02020603050405020304" pitchFamily="18" charset="0"/>
              </a:rPr>
              <a:t>Comprehension Strategies</a:t>
            </a:r>
          </a:p>
          <a:p>
            <a:pPr defTabSz="914400">
              <a:spcBef>
                <a:spcPct val="0"/>
              </a:spcBef>
              <a:buNone/>
              <a:defRPr/>
            </a:pPr>
            <a:endParaRPr lang="en-US" altLang="en-US" sz="1800" b="1" dirty="0">
              <a:solidFill>
                <a:srgbClr val="C0504D"/>
              </a:solidFill>
              <a:cs typeface="Times New Roman" panose="02020603050405020304" pitchFamily="18" charset="0"/>
            </a:endParaRPr>
          </a:p>
        </p:txBody>
      </p:sp>
      <p:sp>
        <p:nvSpPr>
          <p:cNvPr id="132110" name="Rectangle 13"/>
          <p:cNvSpPr>
            <a:spLocks noChangeArrowheads="1"/>
          </p:cNvSpPr>
          <p:nvPr/>
        </p:nvSpPr>
        <p:spPr bwMode="auto">
          <a:xfrm>
            <a:off x="1638300" y="2619376"/>
            <a:ext cx="184150"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endParaRPr lang="en-US" altLang="en-US" sz="20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23830229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p:nvPr>
        </p:nvSpPr>
        <p:spPr>
          <a:xfrm>
            <a:off x="1971675" y="1219201"/>
            <a:ext cx="8229600" cy="3611563"/>
          </a:xfrm>
        </p:spPr>
        <p:txBody>
          <a:bodyPr>
            <a:normAutofit fontScale="90000"/>
          </a:bodyPr>
          <a:lstStyle/>
          <a:p>
            <a:r>
              <a:rPr lang="en-US" altLang="en-US" sz="3500" dirty="0">
                <a:solidFill>
                  <a:srgbClr val="C00000"/>
                </a:solidFill>
              </a:rPr>
              <a:t>Strategize/Teach </a:t>
            </a:r>
            <a:r>
              <a:rPr lang="en-US" altLang="en-US" sz="3500" dirty="0">
                <a:solidFill>
                  <a:srgbClr val="FF0000"/>
                </a:solidFill>
              </a:rPr>
              <a:t/>
            </a:r>
            <a:br>
              <a:rPr lang="en-US" altLang="en-US" sz="3500" dirty="0">
                <a:solidFill>
                  <a:srgbClr val="FF0000"/>
                </a:solidFill>
              </a:rPr>
            </a:br>
            <a:r>
              <a:rPr lang="en-US" altLang="en-US" sz="3500" dirty="0" smtClean="0">
                <a:solidFill>
                  <a:srgbClr val="FF0000"/>
                </a:solidFill>
              </a:rPr>
              <a:t/>
            </a:r>
            <a:br>
              <a:rPr lang="en-US" altLang="en-US" sz="3500" dirty="0" smtClean="0">
                <a:solidFill>
                  <a:srgbClr val="FF0000"/>
                </a:solidFill>
              </a:rPr>
            </a:br>
            <a:r>
              <a:rPr lang="en-US" altLang="en-US" sz="3500" dirty="0" smtClean="0"/>
              <a:t>Teaching </a:t>
            </a:r>
            <a:r>
              <a:rPr lang="en-US" altLang="en-US" sz="3500" dirty="0"/>
              <a:t>readers to craft an opinion/argument about what they are reading</a:t>
            </a:r>
            <a:br>
              <a:rPr lang="en-US" altLang="en-US" sz="3500" dirty="0"/>
            </a:br>
            <a:r>
              <a:rPr lang="en-US" altLang="en-US" sz="3500" dirty="0"/>
              <a:t/>
            </a:r>
            <a:br>
              <a:rPr lang="en-US" altLang="en-US" sz="3500" dirty="0"/>
            </a:br>
            <a:r>
              <a:rPr lang="en-US" altLang="en-US" sz="3500" dirty="0"/>
              <a:t>Model Writing of a 2</a:t>
            </a:r>
            <a:r>
              <a:rPr lang="en-US" altLang="en-US" sz="3500" baseline="30000" dirty="0"/>
              <a:t>nd</a:t>
            </a:r>
            <a:r>
              <a:rPr lang="en-US" altLang="en-US" sz="3500" dirty="0"/>
              <a:t> grade opinion paragraph</a:t>
            </a:r>
          </a:p>
        </p:txBody>
      </p:sp>
      <p:sp>
        <p:nvSpPr>
          <p:cNvPr id="15155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8075CDF-8C93-478D-B83A-F2AB962E33C7}" type="slidenum">
              <a:rPr lang="en-US" altLang="en-US"/>
              <a:pPr/>
              <a:t>43</a:t>
            </a:fld>
            <a:endParaRPr lang="en-US" altLang="en-US"/>
          </a:p>
        </p:txBody>
      </p:sp>
      <p:pic>
        <p:nvPicPr>
          <p:cNvPr id="3" name="Picture 2"/>
          <p:cNvPicPr>
            <a:picLocks noChangeAspect="1"/>
          </p:cNvPicPr>
          <p:nvPr/>
        </p:nvPicPr>
        <p:blipFill>
          <a:blip r:embed="rId2"/>
          <a:stretch>
            <a:fillRect/>
          </a:stretch>
        </p:blipFill>
        <p:spPr>
          <a:xfrm>
            <a:off x="8354092" y="749617"/>
            <a:ext cx="2824101" cy="1577947"/>
          </a:xfrm>
          <a:prstGeom prst="rect">
            <a:avLst/>
          </a:prstGeom>
        </p:spPr>
      </p:pic>
    </p:spTree>
    <p:extLst>
      <p:ext uri="{BB962C8B-B14F-4D97-AF65-F5344CB8AC3E}">
        <p14:creationId xmlns:p14="http://schemas.microsoft.com/office/powerpoint/2010/main" val="32224083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a:xfrm>
            <a:off x="1811338" y="303646"/>
            <a:ext cx="8458200" cy="1036638"/>
          </a:xfrm>
        </p:spPr>
        <p:txBody>
          <a:bodyPr/>
          <a:lstStyle/>
          <a:p>
            <a:pPr algn="ctr"/>
            <a:r>
              <a:rPr lang="en-US" altLang="en-US" dirty="0" smtClean="0">
                <a:solidFill>
                  <a:srgbClr val="FF0000"/>
                </a:solidFill>
              </a:rPr>
              <a:t>Diagnostic Reading Case Study</a:t>
            </a:r>
            <a:r>
              <a:rPr lang="en-US" altLang="en-US" dirty="0" smtClean="0"/>
              <a:t> </a:t>
            </a:r>
          </a:p>
        </p:txBody>
      </p:sp>
      <p:sp>
        <p:nvSpPr>
          <p:cNvPr id="3" name="Content Placeholder 2"/>
          <p:cNvSpPr>
            <a:spLocks noGrp="1"/>
          </p:cNvSpPr>
          <p:nvPr>
            <p:ph idx="1"/>
          </p:nvPr>
        </p:nvSpPr>
        <p:spPr>
          <a:xfrm>
            <a:off x="1726407" y="1340284"/>
            <a:ext cx="8628062" cy="5808662"/>
          </a:xfrm>
        </p:spPr>
        <p:txBody>
          <a:bodyPr>
            <a:normAutofit lnSpcReduction="10000"/>
          </a:bodyPr>
          <a:lstStyle/>
          <a:p>
            <a:pPr marL="114300" indent="0">
              <a:buNone/>
              <a:defRPr/>
            </a:pPr>
            <a:r>
              <a:rPr lang="en-US" altLang="en-US" sz="3600" dirty="0">
                <a:solidFill>
                  <a:schemeClr val="accent4"/>
                </a:solidFill>
              </a:rPr>
              <a:t>Learning Outcomes:</a:t>
            </a:r>
          </a:p>
          <a:p>
            <a:pPr marL="685800" indent="-571500">
              <a:buFont typeface="Wingdings" panose="05000000000000000000" pitchFamily="2" charset="2"/>
              <a:buChar char="ü"/>
              <a:defRPr/>
            </a:pPr>
            <a:r>
              <a:rPr lang="en-US" altLang="en-US" sz="3600" dirty="0">
                <a:solidFill>
                  <a:schemeClr val="accent6"/>
                </a:solidFill>
              </a:rPr>
              <a:t>Learned process for diagnosing and helping our most struggling readers (</a:t>
            </a:r>
            <a:r>
              <a:rPr lang="en-US" altLang="en-US" sz="3600" dirty="0" err="1">
                <a:solidFill>
                  <a:schemeClr val="accent6"/>
                </a:solidFill>
              </a:rPr>
              <a:t>ie</a:t>
            </a:r>
            <a:r>
              <a:rPr lang="en-US" altLang="en-US" sz="3600" dirty="0">
                <a:solidFill>
                  <a:schemeClr val="accent6"/>
                </a:solidFill>
              </a:rPr>
              <a:t>. eliminating instruction as a factor) –  Multi-Tiered System of Support (MTSS) for Reading Instruction</a:t>
            </a:r>
          </a:p>
          <a:p>
            <a:pPr marL="685800" indent="-571500">
              <a:buFont typeface="Wingdings" panose="05000000000000000000" pitchFamily="2" charset="2"/>
              <a:buChar char="ü"/>
              <a:defRPr/>
            </a:pPr>
            <a:r>
              <a:rPr lang="en-US" altLang="en-US" sz="3600" dirty="0">
                <a:solidFill>
                  <a:schemeClr val="accent6"/>
                </a:solidFill>
              </a:rPr>
              <a:t>Understanding the role of assessment in MTSS for Reading Instruction</a:t>
            </a:r>
            <a:endParaRPr lang="en-US" altLang="en-US" dirty="0" smtClean="0">
              <a:solidFill>
                <a:schemeClr val="accent6"/>
              </a:solidFill>
            </a:endParaRPr>
          </a:p>
          <a:p>
            <a:pPr marL="685800" indent="-571500">
              <a:buFont typeface="Wingdings" panose="05000000000000000000" pitchFamily="2" charset="2"/>
              <a:buChar char="ü"/>
              <a:defRPr/>
            </a:pPr>
            <a:r>
              <a:rPr lang="en-US" altLang="en-US" sz="3600" dirty="0">
                <a:solidFill>
                  <a:schemeClr val="accent6"/>
                </a:solidFill>
              </a:rPr>
              <a:t>Creation of an targeted intervention plan with progress monitoring </a:t>
            </a:r>
          </a:p>
          <a:p>
            <a:pPr marL="114300" indent="0">
              <a:buNone/>
              <a:defRPr/>
            </a:pPr>
            <a:r>
              <a:rPr lang="en-US" altLang="en-US" sz="3600" dirty="0"/>
              <a:t> </a:t>
            </a:r>
          </a:p>
          <a:p>
            <a:pPr marL="685800" indent="-571500">
              <a:buFont typeface="Wingdings" panose="05000000000000000000" pitchFamily="2" charset="2"/>
              <a:buChar char="ü"/>
              <a:defRPr/>
            </a:pPr>
            <a:endParaRPr lang="en-US" altLang="en-US" sz="3600" dirty="0"/>
          </a:p>
        </p:txBody>
      </p:sp>
      <p:sp>
        <p:nvSpPr>
          <p:cNvPr id="2" name="Slide Number Placeholder 1"/>
          <p:cNvSpPr>
            <a:spLocks noGrp="1"/>
          </p:cNvSpPr>
          <p:nvPr>
            <p:ph type="sldNum" sz="quarter" idx="12"/>
          </p:nvPr>
        </p:nvSpPr>
        <p:spPr/>
        <p:txBody>
          <a:bodyPr/>
          <a:lstStyle/>
          <a:p>
            <a:fld id="{4FAB73BC-B049-4115-A692-8D63A059BFB8}" type="slidenum">
              <a:rPr lang="en-US" smtClean="0"/>
              <a:t>44</a:t>
            </a:fld>
            <a:endParaRPr lang="en-US" dirty="0"/>
          </a:p>
        </p:txBody>
      </p:sp>
    </p:spTree>
    <p:extLst>
      <p:ext uri="{BB962C8B-B14F-4D97-AF65-F5344CB8AC3E}">
        <p14:creationId xmlns:p14="http://schemas.microsoft.com/office/powerpoint/2010/main" val="22449702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1963738" y="187325"/>
            <a:ext cx="8458200" cy="879475"/>
          </a:xfrm>
        </p:spPr>
        <p:txBody>
          <a:bodyPr/>
          <a:lstStyle/>
          <a:p>
            <a:r>
              <a:rPr lang="en-US" altLang="en-US" dirty="0" smtClean="0">
                <a:solidFill>
                  <a:srgbClr val="FF0000"/>
                </a:solidFill>
              </a:rPr>
              <a:t>Diagnostic Reading Case Study</a:t>
            </a:r>
            <a:r>
              <a:rPr lang="en-US" altLang="en-US" dirty="0" smtClean="0"/>
              <a:t> </a:t>
            </a:r>
          </a:p>
        </p:txBody>
      </p:sp>
      <p:sp>
        <p:nvSpPr>
          <p:cNvPr id="117763" name="Content Placeholder 2"/>
          <p:cNvSpPr>
            <a:spLocks noGrp="1"/>
          </p:cNvSpPr>
          <p:nvPr>
            <p:ph idx="1"/>
          </p:nvPr>
        </p:nvSpPr>
        <p:spPr>
          <a:xfrm>
            <a:off x="2497105" y="1202870"/>
            <a:ext cx="7266214" cy="936171"/>
          </a:xfrm>
        </p:spPr>
        <p:txBody>
          <a:bodyPr>
            <a:normAutofit fontScale="55000" lnSpcReduction="20000"/>
          </a:bodyPr>
          <a:lstStyle/>
          <a:p>
            <a:pPr marL="114300" indent="0">
              <a:buNone/>
            </a:pPr>
            <a:r>
              <a:rPr lang="en-US" altLang="en-US" sz="6400" dirty="0">
                <a:solidFill>
                  <a:schemeClr val="accent4"/>
                </a:solidFill>
              </a:rPr>
              <a:t>Implementing the Cycle of Inquiry</a:t>
            </a:r>
          </a:p>
          <a:p>
            <a:pPr marL="114300" indent="0">
              <a:buNone/>
            </a:pPr>
            <a:endParaRPr lang="en-US" altLang="en-US" sz="2500" dirty="0"/>
          </a:p>
          <a:p>
            <a:pPr marL="114300" indent="0">
              <a:buNone/>
            </a:pPr>
            <a:endParaRPr lang="en-US" altLang="en-US" sz="2500" dirty="0"/>
          </a:p>
          <a:p>
            <a:pPr marL="114300" indent="0">
              <a:buNone/>
            </a:pPr>
            <a:endParaRPr lang="en-US" altLang="en-US" sz="2500" dirty="0"/>
          </a:p>
          <a:p>
            <a:pPr marL="114300" indent="0">
              <a:buNone/>
            </a:pPr>
            <a:endParaRPr lang="en-US" altLang="en-US" sz="2500" dirty="0"/>
          </a:p>
        </p:txBody>
      </p:sp>
      <p:graphicFrame>
        <p:nvGraphicFramePr>
          <p:cNvPr id="5" name="Diagram 4"/>
          <p:cNvGraphicFramePr/>
          <p:nvPr/>
        </p:nvGraphicFramePr>
        <p:xfrm>
          <a:off x="1558212" y="1981200"/>
          <a:ext cx="4572000" cy="462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6324600" y="1981200"/>
          <a:ext cx="4343400" cy="4622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TextBox 1"/>
          <p:cNvSpPr txBox="1"/>
          <p:nvPr/>
        </p:nvSpPr>
        <p:spPr>
          <a:xfrm>
            <a:off x="10421938" y="4425044"/>
            <a:ext cx="1281113" cy="1200329"/>
          </a:xfrm>
          <a:prstGeom prst="rect">
            <a:avLst/>
          </a:prstGeom>
          <a:solidFill>
            <a:schemeClr val="accent2">
              <a:lumMod val="60000"/>
              <a:lumOff val="40000"/>
            </a:schemeClr>
          </a:solidFill>
          <a:ln>
            <a:solidFill>
              <a:schemeClr val="tx1"/>
            </a:solidFill>
          </a:ln>
        </p:spPr>
        <p:txBody>
          <a:bodyPr>
            <a:spAutoFit/>
          </a:bodyPr>
          <a:lstStyle/>
          <a:p>
            <a:pPr>
              <a:defRPr/>
            </a:pPr>
            <a:r>
              <a:rPr lang="en-US" dirty="0"/>
              <a:t>What does the research say? </a:t>
            </a:r>
          </a:p>
        </p:txBody>
      </p:sp>
      <p:sp>
        <p:nvSpPr>
          <p:cNvPr id="3" name="Slide Number Placeholder 2"/>
          <p:cNvSpPr>
            <a:spLocks noGrp="1"/>
          </p:cNvSpPr>
          <p:nvPr>
            <p:ph type="sldNum" sz="quarter" idx="12"/>
          </p:nvPr>
        </p:nvSpPr>
        <p:spPr/>
        <p:txBody>
          <a:bodyPr/>
          <a:lstStyle/>
          <a:p>
            <a:fld id="{4FAB73BC-B049-4115-A692-8D63A059BFB8}" type="slidenum">
              <a:rPr lang="en-US" smtClean="0"/>
              <a:t>45</a:t>
            </a:fld>
            <a:endParaRPr lang="en-US" dirty="0"/>
          </a:p>
        </p:txBody>
      </p:sp>
    </p:spTree>
    <p:extLst>
      <p:ext uri="{BB962C8B-B14F-4D97-AF65-F5344CB8AC3E}">
        <p14:creationId xmlns:p14="http://schemas.microsoft.com/office/powerpoint/2010/main" val="223270596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1963738" y="315686"/>
            <a:ext cx="8458200" cy="1570038"/>
          </a:xfrm>
        </p:spPr>
        <p:txBody>
          <a:bodyPr>
            <a:normAutofit fontScale="90000"/>
          </a:bodyPr>
          <a:lstStyle/>
          <a:p>
            <a:pPr algn="ctr"/>
            <a:r>
              <a:rPr lang="en-US" altLang="en-US" dirty="0" smtClean="0">
                <a:solidFill>
                  <a:srgbClr val="FF0000"/>
                </a:solidFill>
              </a:rPr>
              <a:t>Diagnostic Reading Case Study</a:t>
            </a:r>
            <a:r>
              <a:rPr lang="en-US" altLang="en-US" dirty="0" smtClean="0"/>
              <a:t> </a:t>
            </a:r>
            <a:br>
              <a:rPr lang="en-US" altLang="en-US" dirty="0" smtClean="0"/>
            </a:br>
            <a:r>
              <a:rPr lang="en-US" altLang="en-US" sz="3500" dirty="0">
                <a:solidFill>
                  <a:schemeClr val="accent4"/>
                </a:solidFill>
              </a:rPr>
              <a:t>Multi-Tier System of Support in Reading Instruction Implementation Steps</a:t>
            </a:r>
          </a:p>
        </p:txBody>
      </p:sp>
      <p:sp>
        <p:nvSpPr>
          <p:cNvPr id="3" name="Content Placeholder 2"/>
          <p:cNvSpPr>
            <a:spLocks noGrp="1"/>
          </p:cNvSpPr>
          <p:nvPr>
            <p:ph idx="1"/>
          </p:nvPr>
        </p:nvSpPr>
        <p:spPr>
          <a:xfrm>
            <a:off x="1963738" y="2133600"/>
            <a:ext cx="8153400" cy="4724400"/>
          </a:xfrm>
        </p:spPr>
        <p:txBody>
          <a:bodyPr>
            <a:normAutofit lnSpcReduction="10000"/>
          </a:bodyPr>
          <a:lstStyle/>
          <a:p>
            <a:pPr marL="0" indent="0">
              <a:buNone/>
            </a:pPr>
            <a:r>
              <a:rPr lang="en-US" altLang="en-US" sz="3000" dirty="0">
                <a:solidFill>
                  <a:schemeClr val="accent2"/>
                </a:solidFill>
              </a:rPr>
              <a:t>Step 1:</a:t>
            </a:r>
            <a:r>
              <a:rPr lang="en-US" altLang="en-US" sz="3000" dirty="0">
                <a:solidFill>
                  <a:schemeClr val="tx2"/>
                </a:solidFill>
              </a:rPr>
              <a:t> Administer Universal Screeners – Identify a potential Tier 2 or 3 Learner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2:</a:t>
            </a:r>
            <a:r>
              <a:rPr lang="en-US" altLang="en-US" sz="3000" dirty="0">
                <a:solidFill>
                  <a:schemeClr val="tx2"/>
                </a:solidFill>
              </a:rPr>
              <a:t> Administer Diagnostic Assessments</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3:</a:t>
            </a:r>
            <a:r>
              <a:rPr lang="en-US" altLang="en-US" sz="3000" dirty="0">
                <a:solidFill>
                  <a:schemeClr val="tx2"/>
                </a:solidFill>
              </a:rPr>
              <a:t> Develop an Intervention Plan, Implement over the Year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4:</a:t>
            </a:r>
            <a:r>
              <a:rPr lang="en-US" altLang="en-US" sz="3000" dirty="0">
                <a:solidFill>
                  <a:schemeClr val="tx2"/>
                </a:solidFill>
              </a:rPr>
              <a:t> Progress Monitoring and Data Analysis</a:t>
            </a:r>
          </a:p>
        </p:txBody>
      </p:sp>
      <p:sp>
        <p:nvSpPr>
          <p:cNvPr id="2" name="Slide Number Placeholder 1"/>
          <p:cNvSpPr>
            <a:spLocks noGrp="1"/>
          </p:cNvSpPr>
          <p:nvPr>
            <p:ph type="sldNum" sz="quarter" idx="12"/>
          </p:nvPr>
        </p:nvSpPr>
        <p:spPr/>
        <p:txBody>
          <a:bodyPr/>
          <a:lstStyle/>
          <a:p>
            <a:fld id="{4FAB73BC-B049-4115-A692-8D63A059BFB8}" type="slidenum">
              <a:rPr lang="en-US" smtClean="0"/>
              <a:t>46</a:t>
            </a:fld>
            <a:endParaRPr lang="en-US" dirty="0"/>
          </a:p>
        </p:txBody>
      </p:sp>
    </p:spTree>
    <p:extLst>
      <p:ext uri="{BB962C8B-B14F-4D97-AF65-F5344CB8AC3E}">
        <p14:creationId xmlns:p14="http://schemas.microsoft.com/office/powerpoint/2010/main" val="784283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1981200" y="0"/>
            <a:ext cx="8458200" cy="19812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676400" y="1981200"/>
            <a:ext cx="8458200" cy="4489450"/>
          </a:xfrm>
        </p:spPr>
        <p:txBody>
          <a:bodyPr/>
          <a:lstStyle/>
          <a:p>
            <a:pPr marL="685800" indent="-571500">
              <a:buNone/>
            </a:pPr>
            <a:r>
              <a:rPr lang="en-US" altLang="en-US" sz="3600" dirty="0"/>
              <a:t>	</a:t>
            </a:r>
            <a:r>
              <a:rPr lang="en-US" altLang="en-US" sz="3600" dirty="0">
                <a:solidFill>
                  <a:schemeClr val="accent2"/>
                </a:solidFill>
              </a:rPr>
              <a:t>Step 1:</a:t>
            </a:r>
            <a:r>
              <a:rPr lang="en-US" altLang="en-US" sz="3600" dirty="0"/>
              <a:t> </a:t>
            </a:r>
            <a:r>
              <a:rPr lang="en-US" altLang="en-US" sz="3600" dirty="0">
                <a:solidFill>
                  <a:schemeClr val="tx2"/>
                </a:solidFill>
              </a:rPr>
              <a:t>Administer Universal Screeners – Identify a potential Tier 2 or 3 Learner	</a:t>
            </a:r>
          </a:p>
          <a:p>
            <a:pPr marL="685800" indent="-571500">
              <a:buNone/>
            </a:pPr>
            <a:endParaRPr lang="en-US" altLang="en-US" sz="3600" dirty="0">
              <a:solidFill>
                <a:schemeClr val="tx2"/>
              </a:solidFill>
            </a:endParaRPr>
          </a:p>
          <a:p>
            <a:pPr marL="685800" indent="-571500">
              <a:buNone/>
            </a:pPr>
            <a:r>
              <a:rPr lang="en-US" altLang="en-US" dirty="0" smtClean="0"/>
              <a:t>	</a:t>
            </a:r>
            <a:r>
              <a:rPr lang="en-US" altLang="en-US" sz="3200" dirty="0" smtClean="0">
                <a:solidFill>
                  <a:schemeClr val="accent4"/>
                </a:solidFill>
              </a:rPr>
              <a:t>Based on the Universal Screeners, who is a potential Tier 2 or 3 learner in reading instruction? Cross-check between the TOWRE, CCSS Fluency Passages (</a:t>
            </a:r>
            <a:r>
              <a:rPr lang="en-US" altLang="en-US" sz="3200" dirty="0" err="1" smtClean="0">
                <a:solidFill>
                  <a:schemeClr val="accent4"/>
                </a:solidFill>
              </a:rPr>
              <a:t>Accumaticity</a:t>
            </a:r>
            <a:r>
              <a:rPr lang="en-US" altLang="en-US" sz="3200" dirty="0" smtClean="0">
                <a:solidFill>
                  <a:schemeClr val="accent4"/>
                </a:solidFill>
              </a:rPr>
              <a:t>), DSA Screener</a:t>
            </a:r>
          </a:p>
        </p:txBody>
      </p:sp>
      <p:sp>
        <p:nvSpPr>
          <p:cNvPr id="2" name="Slide Number Placeholder 1"/>
          <p:cNvSpPr>
            <a:spLocks noGrp="1"/>
          </p:cNvSpPr>
          <p:nvPr>
            <p:ph type="sldNum" sz="quarter" idx="12"/>
          </p:nvPr>
        </p:nvSpPr>
        <p:spPr/>
        <p:txBody>
          <a:bodyPr/>
          <a:lstStyle/>
          <a:p>
            <a:fld id="{4FAB73BC-B049-4115-A692-8D63A059BFB8}" type="slidenum">
              <a:rPr lang="en-US" smtClean="0"/>
              <a:t>47</a:t>
            </a:fld>
            <a:endParaRPr lang="en-US" dirty="0"/>
          </a:p>
        </p:txBody>
      </p:sp>
    </p:spTree>
    <p:extLst>
      <p:ext uri="{BB962C8B-B14F-4D97-AF65-F5344CB8AC3E}">
        <p14:creationId xmlns:p14="http://schemas.microsoft.com/office/powerpoint/2010/main" val="5260711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1981200" y="28575"/>
            <a:ext cx="8458200" cy="13716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752600" y="1377950"/>
            <a:ext cx="8915400" cy="762000"/>
          </a:xfrm>
        </p:spPr>
        <p:txBody>
          <a:bodyPr>
            <a:normAutofit fontScale="25000" lnSpcReduction="20000"/>
          </a:bodyPr>
          <a:lstStyle/>
          <a:p>
            <a:pPr marL="685800" indent="-571500">
              <a:buNone/>
            </a:pPr>
            <a:r>
              <a:rPr lang="en-US" altLang="en-US" sz="3600" dirty="0"/>
              <a:t>	</a:t>
            </a:r>
            <a:r>
              <a:rPr lang="en-US" altLang="en-US" sz="12800" dirty="0">
                <a:solidFill>
                  <a:schemeClr val="accent2"/>
                </a:solidFill>
              </a:rPr>
              <a:t>Step 2: </a:t>
            </a:r>
            <a:r>
              <a:rPr lang="en-US" altLang="en-US" sz="12800" dirty="0">
                <a:solidFill>
                  <a:schemeClr val="tx2"/>
                </a:solidFill>
              </a:rPr>
              <a:t>Administer Diagnostic Assessment</a:t>
            </a:r>
          </a:p>
          <a:p>
            <a:pPr marL="685800" indent="-571500">
              <a:buNone/>
            </a:pPr>
            <a:endParaRPr lang="en-US" altLang="en-US" sz="3600" dirty="0"/>
          </a:p>
          <a:p>
            <a:pPr marL="685800" indent="-571500">
              <a:buNone/>
            </a:pPr>
            <a:r>
              <a:rPr lang="en-US" altLang="en-US" sz="3600" dirty="0"/>
              <a:t>	</a:t>
            </a:r>
            <a:endParaRPr lang="en-US" altLang="en-US" dirty="0" smtClean="0"/>
          </a:p>
        </p:txBody>
      </p:sp>
      <p:pic>
        <p:nvPicPr>
          <p:cNvPr id="12186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86000"/>
            <a:ext cx="2984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286001"/>
            <a:ext cx="2984500"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1981200" y="6096000"/>
            <a:ext cx="7315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85800" indent="-5715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buNone/>
            </a:pPr>
            <a:r>
              <a:rPr lang="en-US" altLang="en-US" sz="3600">
                <a:solidFill>
                  <a:srgbClr val="000000"/>
                </a:solidFill>
              </a:rPr>
              <a:t>	**</a:t>
            </a:r>
            <a:r>
              <a:rPr lang="en-US" altLang="en-US" sz="2000">
                <a:solidFill>
                  <a:srgbClr val="000000"/>
                </a:solidFill>
              </a:rPr>
              <a:t>Refer to the Training PPTs for each Diagnostic Assessment</a:t>
            </a:r>
          </a:p>
          <a:p>
            <a:pPr defTabSz="914400">
              <a:buNone/>
            </a:pPr>
            <a:endParaRPr lang="en-US" altLang="en-US" sz="3600">
              <a:solidFill>
                <a:srgbClr val="000000"/>
              </a:solidFill>
            </a:endParaRPr>
          </a:p>
          <a:p>
            <a:pPr defTabSz="914400">
              <a:buNone/>
            </a:pPr>
            <a:r>
              <a:rPr lang="en-US" altLang="en-US" sz="3600">
                <a:solidFill>
                  <a:srgbClr val="000000"/>
                </a:solidFill>
              </a:rPr>
              <a:t>	</a:t>
            </a:r>
            <a:endParaRPr lang="en-US" altLang="en-US">
              <a:solidFill>
                <a:srgbClr val="000000"/>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48</a:t>
            </a:fld>
            <a:endParaRPr lang="en-US" dirty="0"/>
          </a:p>
        </p:txBody>
      </p:sp>
    </p:spTree>
    <p:extLst>
      <p:ext uri="{BB962C8B-B14F-4D97-AF65-F5344CB8AC3E}">
        <p14:creationId xmlns:p14="http://schemas.microsoft.com/office/powerpoint/2010/main" val="27843188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1981200" y="0"/>
            <a:ext cx="8458200" cy="10668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191986" y="947057"/>
            <a:ext cx="9666514" cy="7266214"/>
          </a:xfrm>
        </p:spPr>
        <p:txBody>
          <a:bodyPr>
            <a:normAutofit fontScale="92500" lnSpcReduction="10000"/>
          </a:bodyPr>
          <a:lstStyle/>
          <a:p>
            <a:pPr marL="0" indent="0">
              <a:spcBef>
                <a:spcPct val="0"/>
              </a:spcBef>
              <a:buNone/>
            </a:pPr>
            <a:r>
              <a:rPr lang="en-US" altLang="en-US" sz="2800" b="1" dirty="0">
                <a:solidFill>
                  <a:schemeClr val="accent2"/>
                </a:solidFill>
                <a:ea typeface="Times New Roman" panose="02020603050405020304" pitchFamily="18" charset="0"/>
                <a:cs typeface="Times-Bold"/>
              </a:rPr>
              <a:t>Step 3:</a:t>
            </a:r>
            <a:r>
              <a:rPr lang="en-US" altLang="en-US" sz="2800" b="1" dirty="0">
                <a:solidFill>
                  <a:schemeClr val="accent4"/>
                </a:solidFill>
                <a:ea typeface="Times New Roman" panose="02020603050405020304" pitchFamily="18" charset="0"/>
                <a:cs typeface="Times-Bold"/>
              </a:rPr>
              <a:t> </a:t>
            </a:r>
            <a:r>
              <a:rPr lang="en-US" altLang="en-US" sz="2800" b="1" dirty="0">
                <a:solidFill>
                  <a:schemeClr val="tx2"/>
                </a:solidFill>
                <a:ea typeface="Times New Roman" panose="02020603050405020304" pitchFamily="18" charset="0"/>
                <a:cs typeface="Times-Bold"/>
              </a:rPr>
              <a:t>Develop an Intervention Plan for an Identified Learner and Implement the Plan over the course of the Spring Semester</a:t>
            </a:r>
          </a:p>
          <a:p>
            <a:pPr marL="0" indent="0">
              <a:spcBef>
                <a:spcPct val="0"/>
              </a:spcBef>
              <a:buNone/>
            </a:pPr>
            <a:endParaRPr lang="en-US" altLang="en-US" sz="2800" dirty="0">
              <a:solidFill>
                <a:schemeClr val="accent4"/>
              </a:solidFill>
              <a:ea typeface="Times New Roman" panose="02020603050405020304" pitchFamily="18" charset="0"/>
              <a:cs typeface="Times-Bold"/>
            </a:endParaRPr>
          </a:p>
          <a:p>
            <a:pPr marL="0" indent="0">
              <a:buNone/>
            </a:pPr>
            <a:r>
              <a:rPr lang="en-US" altLang="en-US" sz="2800" dirty="0">
                <a:solidFill>
                  <a:schemeClr val="accent4"/>
                </a:solidFill>
                <a:ea typeface="Times New Roman" panose="02020603050405020304" pitchFamily="18" charset="0"/>
                <a:cs typeface="Times-Bold"/>
              </a:rPr>
              <a:t>a.</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Analyze the data from the Universal Screeners and Diagnostic Assessments</a:t>
            </a:r>
          </a:p>
          <a:p>
            <a:pPr marL="0" indent="0">
              <a:buNone/>
            </a:pPr>
            <a:r>
              <a:rPr lang="en-US" altLang="en-US" sz="2800" dirty="0">
                <a:solidFill>
                  <a:schemeClr val="accent4"/>
                </a:solidFill>
                <a:ea typeface="Times New Roman" panose="02020603050405020304" pitchFamily="18" charset="0"/>
                <a:cs typeface="Times-Bold"/>
              </a:rPr>
              <a:t>b.   Based on the data, determine </a:t>
            </a:r>
            <a:r>
              <a:rPr lang="en-US" altLang="en-US" sz="2800" b="1" i="1" dirty="0">
                <a:solidFill>
                  <a:schemeClr val="accent4"/>
                </a:solidFill>
                <a:ea typeface="Times New Roman" panose="02020603050405020304" pitchFamily="18" charset="0"/>
                <a:cs typeface="Times-Bold"/>
              </a:rPr>
              <a:t>at least one</a:t>
            </a:r>
            <a:r>
              <a:rPr lang="en-US" altLang="en-US" sz="2800" dirty="0">
                <a:solidFill>
                  <a:schemeClr val="accent4"/>
                </a:solidFill>
                <a:ea typeface="Times New Roman" panose="02020603050405020304" pitchFamily="18" charset="0"/>
                <a:cs typeface="Times-Bold"/>
              </a:rPr>
              <a:t> targeted area of concern in reading (you may choose up to 2 target areas of concern).</a:t>
            </a:r>
          </a:p>
          <a:p>
            <a:pPr marL="0" indent="0">
              <a:buNone/>
            </a:pPr>
            <a:r>
              <a:rPr lang="en-US" altLang="en-US" sz="2800" dirty="0">
                <a:solidFill>
                  <a:schemeClr val="accent4"/>
                </a:solidFill>
                <a:ea typeface="Times New Roman" panose="02020603050405020304" pitchFamily="18" charset="0"/>
                <a:cs typeface="Times-Bold"/>
              </a:rPr>
              <a:t>c.   Identify one Intervention for each targeted area of concern in reading.</a:t>
            </a:r>
          </a:p>
          <a:p>
            <a:pPr marL="0" indent="0">
              <a:buNone/>
            </a:pPr>
            <a:r>
              <a:rPr lang="en-US" altLang="en-US" sz="2800" dirty="0">
                <a:solidFill>
                  <a:schemeClr val="accent4"/>
                </a:solidFill>
                <a:ea typeface="Times New Roman" panose="02020603050405020304" pitchFamily="18" charset="0"/>
                <a:cs typeface="Times-Bold"/>
              </a:rPr>
              <a:t>d.  Develop a six week plan for implementation of the Interventions. </a:t>
            </a:r>
            <a:r>
              <a:rPr lang="en-US" altLang="en-US" sz="2800" b="1" i="1" dirty="0">
                <a:solidFill>
                  <a:schemeClr val="accent4"/>
                </a:solidFill>
                <a:ea typeface="Times New Roman" panose="02020603050405020304" pitchFamily="18" charset="0"/>
                <a:cs typeface="Times-Bold"/>
              </a:rPr>
              <a:t>Implementation should be begin no later than the week of Feb. 20</a:t>
            </a:r>
            <a:r>
              <a:rPr lang="en-US" altLang="en-US" sz="2800" b="1" i="1" baseline="30000" dirty="0">
                <a:solidFill>
                  <a:schemeClr val="accent4"/>
                </a:solidFill>
                <a:ea typeface="Times New Roman" panose="02020603050405020304" pitchFamily="18" charset="0"/>
                <a:cs typeface="Times-Bold"/>
              </a:rPr>
              <a:t>th</a:t>
            </a:r>
            <a:r>
              <a:rPr lang="en-US" altLang="en-US" sz="2800" b="1" i="1" dirty="0">
                <a:solidFill>
                  <a:schemeClr val="accent4"/>
                </a:solidFill>
                <a:ea typeface="Times New Roman" panose="02020603050405020304" pitchFamily="18" charset="0"/>
                <a:cs typeface="Times-Bold"/>
              </a:rPr>
              <a:t> in order to meet the deadline for completed work.</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Complete the Six Week Reading Intervention Plan for Tier 2 Instruction Sheet.</a:t>
            </a:r>
          </a:p>
          <a:p>
            <a:pPr marL="0" indent="0">
              <a:buNone/>
            </a:pPr>
            <a:r>
              <a:rPr lang="en-US" altLang="en-US" sz="2800" dirty="0">
                <a:solidFill>
                  <a:schemeClr val="accent4"/>
                </a:solidFill>
                <a:ea typeface="Times New Roman" panose="02020603050405020304" pitchFamily="18" charset="0"/>
                <a:cs typeface="Times-Bold"/>
              </a:rPr>
              <a:t>e. Identify the assessment tool for Progress Monitoring.  </a:t>
            </a:r>
          </a:p>
          <a:p>
            <a:pPr marL="0" indent="0">
              <a:buNone/>
            </a:pPr>
            <a:endParaRPr lang="en-US" altLang="en-US" sz="2800" dirty="0">
              <a:solidFill>
                <a:schemeClr val="accent4"/>
              </a:solidFill>
              <a:ea typeface="Times New Roman" panose="02020603050405020304" pitchFamily="18" charset="0"/>
              <a:cs typeface="Times-Bold"/>
            </a:endParaRPr>
          </a:p>
          <a:p>
            <a:pPr marL="0" indent="0">
              <a:buNone/>
            </a:pPr>
            <a:endParaRPr lang="en-US" altLang="en-US" sz="3600" dirty="0">
              <a:ea typeface="Times New Roman" panose="02020603050405020304" pitchFamily="18" charset="0"/>
              <a:cs typeface="Times-Bold"/>
            </a:endParaRPr>
          </a:p>
          <a:p>
            <a:pPr marL="0" indent="0">
              <a:buNone/>
            </a:pPr>
            <a:r>
              <a:rPr lang="en-US" altLang="en-US" dirty="0" smtClean="0">
                <a:ea typeface="Times New Roman" panose="02020603050405020304" pitchFamily="18" charset="0"/>
                <a:cs typeface="Times-Bold"/>
              </a:rPr>
              <a:t>	</a:t>
            </a:r>
          </a:p>
        </p:txBody>
      </p:sp>
      <p:sp>
        <p:nvSpPr>
          <p:cNvPr id="2" name="Slide Number Placeholder 1"/>
          <p:cNvSpPr>
            <a:spLocks noGrp="1"/>
          </p:cNvSpPr>
          <p:nvPr>
            <p:ph type="sldNum" sz="quarter" idx="12"/>
          </p:nvPr>
        </p:nvSpPr>
        <p:spPr/>
        <p:txBody>
          <a:bodyPr/>
          <a:lstStyle/>
          <a:p>
            <a:fld id="{4FAB73BC-B049-4115-A692-8D63A059BFB8}" type="slidenum">
              <a:rPr lang="en-US" smtClean="0"/>
              <a:t>49</a:t>
            </a:fld>
            <a:endParaRPr lang="en-US" dirty="0"/>
          </a:p>
        </p:txBody>
      </p:sp>
    </p:spTree>
    <p:extLst>
      <p:ext uri="{BB962C8B-B14F-4D97-AF65-F5344CB8AC3E}">
        <p14:creationId xmlns:p14="http://schemas.microsoft.com/office/powerpoint/2010/main" val="739119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itle 1"/>
          <p:cNvSpPr>
            <a:spLocks noGrp="1"/>
          </p:cNvSpPr>
          <p:nvPr>
            <p:ph type="title"/>
          </p:nvPr>
        </p:nvSpPr>
        <p:spPr/>
        <p:txBody>
          <a:bodyPr/>
          <a:lstStyle/>
          <a:p>
            <a:r>
              <a:rPr lang="en-US" altLang="en-US" dirty="0" smtClean="0">
                <a:solidFill>
                  <a:schemeClr val="accent4"/>
                </a:solidFill>
              </a:rPr>
              <a:t>Let’s Practice</a:t>
            </a:r>
          </a:p>
        </p:txBody>
      </p:sp>
      <p:sp>
        <p:nvSpPr>
          <p:cNvPr id="14336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F69CC68-F0E3-47CC-9543-D0B3276B1B85}" type="slidenum">
              <a:rPr lang="en-US" altLang="en-US"/>
              <a:pPr/>
              <a:t>50</a:t>
            </a:fld>
            <a:endParaRPr lang="en-US" altLang="en-US"/>
          </a:p>
        </p:txBody>
      </p:sp>
      <p:pic>
        <p:nvPicPr>
          <p:cNvPr id="14336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712914"/>
            <a:ext cx="8231188"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7" name="Rectangle 6"/>
          <p:cNvSpPr>
            <a:spLocks noChangeArrowheads="1"/>
          </p:cNvSpPr>
          <p:nvPr/>
        </p:nvSpPr>
        <p:spPr bwMode="auto">
          <a:xfrm>
            <a:off x="2023110" y="3887789"/>
            <a:ext cx="8115300"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457200" indent="-457200" defTabSz="914400">
              <a:spcBef>
                <a:spcPct val="20000"/>
              </a:spcBef>
              <a:buFontTx/>
              <a:buAutoNum type="alphaLcPeriod" startAt="2"/>
              <a:defRPr/>
            </a:pPr>
            <a:r>
              <a:rPr lang="en-US" altLang="en-US" sz="2300" dirty="0">
                <a:latin typeface="Calibri" panose="020F0502020204030204" pitchFamily="34" charset="0"/>
                <a:ea typeface="Times New Roman" panose="02020603050405020304" pitchFamily="18" charset="0"/>
                <a:cs typeface="Times-Bold"/>
              </a:rPr>
              <a:t>Based on the data, determine </a:t>
            </a:r>
            <a:r>
              <a:rPr lang="en-US" altLang="en-US" sz="2300" b="1" i="1" dirty="0">
                <a:latin typeface="Calibri" panose="020F0502020204030204" pitchFamily="34" charset="0"/>
                <a:ea typeface="Times New Roman" panose="02020603050405020304" pitchFamily="18" charset="0"/>
                <a:cs typeface="Times-Bold"/>
              </a:rPr>
              <a:t>at least one</a:t>
            </a:r>
            <a:r>
              <a:rPr lang="en-US" altLang="en-US" sz="2300" dirty="0">
                <a:latin typeface="Calibri" panose="020F0502020204030204" pitchFamily="34" charset="0"/>
                <a:ea typeface="Times New Roman" panose="02020603050405020304" pitchFamily="18" charset="0"/>
                <a:cs typeface="Times-Bold"/>
              </a:rPr>
              <a:t> targeted area of concern in reading (you may choose up to 2 target areas of concern).</a:t>
            </a:r>
          </a:p>
          <a:p>
            <a:pPr marL="457200" indent="-457200" defTabSz="914400">
              <a:spcBef>
                <a:spcPct val="20000"/>
              </a:spcBef>
              <a:buFontTx/>
              <a:buAutoNum type="alphaLcPeriod" startAt="2"/>
              <a:defRPr/>
            </a:pPr>
            <a:endParaRPr lang="en-US" altLang="en-US" sz="2300" dirty="0">
              <a:latin typeface="Calibri" panose="020F0502020204030204" pitchFamily="34" charset="0"/>
              <a:ea typeface="Times New Roman" panose="02020603050405020304" pitchFamily="18" charset="0"/>
              <a:cs typeface="Times-Bold"/>
            </a:endParaRPr>
          </a:p>
          <a:p>
            <a:pPr defTabSz="914400">
              <a:spcBef>
                <a:spcPct val="20000"/>
              </a:spcBef>
              <a:defRPr/>
            </a:pPr>
            <a:r>
              <a:rPr lang="en-US" altLang="en-US" sz="2300" dirty="0">
                <a:latin typeface="Calibri" panose="020F0502020204030204" pitchFamily="34" charset="0"/>
                <a:ea typeface="Times New Roman" panose="02020603050405020304" pitchFamily="18" charset="0"/>
                <a:cs typeface="Times-Bold"/>
              </a:rPr>
              <a:t>*Refer to the </a:t>
            </a:r>
            <a:r>
              <a:rPr lang="en-US" altLang="en-US" sz="2300" i="1" dirty="0">
                <a:latin typeface="Calibri" panose="020F0502020204030204" pitchFamily="34" charset="0"/>
                <a:ea typeface="Times New Roman" panose="02020603050405020304" pitchFamily="18" charset="0"/>
                <a:cs typeface="Times-Bold"/>
              </a:rPr>
              <a:t>Descriptive Scores Corresponding to Scaled Scores </a:t>
            </a:r>
            <a:r>
              <a:rPr lang="en-US" altLang="en-US" sz="2300" dirty="0">
                <a:latin typeface="Calibri" panose="020F0502020204030204" pitchFamily="34" charset="0"/>
                <a:ea typeface="Times New Roman" panose="02020603050405020304" pitchFamily="18" charset="0"/>
                <a:cs typeface="Times-Bold"/>
              </a:rPr>
              <a:t>on the front cover of the test booklet to determine what each score “means.’</a:t>
            </a:r>
          </a:p>
        </p:txBody>
      </p:sp>
    </p:spTree>
    <p:extLst>
      <p:ext uri="{BB962C8B-B14F-4D97-AF65-F5344CB8AC3E}">
        <p14:creationId xmlns:p14="http://schemas.microsoft.com/office/powerpoint/2010/main" val="39244183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le 1"/>
          <p:cNvSpPr>
            <a:spLocks noGrp="1"/>
          </p:cNvSpPr>
          <p:nvPr>
            <p:ph type="title"/>
          </p:nvPr>
        </p:nvSpPr>
        <p:spPr/>
        <p:txBody>
          <a:bodyPr/>
          <a:lstStyle/>
          <a:p>
            <a:r>
              <a:rPr lang="en-US" altLang="en-US" dirty="0" smtClean="0">
                <a:solidFill>
                  <a:schemeClr val="accent4"/>
                </a:solidFill>
              </a:rPr>
              <a:t>Let’s Practice</a:t>
            </a:r>
          </a:p>
        </p:txBody>
      </p:sp>
      <p:sp>
        <p:nvSpPr>
          <p:cNvPr id="14541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F464B1F7-D43F-4C48-BC6B-3730696A5746}" type="slidenum">
              <a:rPr lang="en-US" altLang="en-US"/>
              <a:pPr/>
              <a:t>51</a:t>
            </a:fld>
            <a:endParaRPr lang="en-US" altLang="en-US"/>
          </a:p>
        </p:txBody>
      </p:sp>
      <p:sp>
        <p:nvSpPr>
          <p:cNvPr id="128004" name="Rectangle 6"/>
          <p:cNvSpPr>
            <a:spLocks noChangeArrowheads="1"/>
          </p:cNvSpPr>
          <p:nvPr/>
        </p:nvSpPr>
        <p:spPr bwMode="auto">
          <a:xfrm>
            <a:off x="1981200" y="3897313"/>
            <a:ext cx="8115300"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457200" indent="-457200" defTabSz="914400">
              <a:spcBef>
                <a:spcPct val="20000"/>
              </a:spcBef>
              <a:buFontTx/>
              <a:buAutoNum type="alphaLcPeriod" startAt="2"/>
              <a:defRPr/>
            </a:pPr>
            <a:r>
              <a:rPr lang="en-US" altLang="en-US" sz="2300" dirty="0">
                <a:latin typeface="Calibri" panose="020F0502020204030204" pitchFamily="34" charset="0"/>
                <a:ea typeface="Times New Roman" panose="02020603050405020304" pitchFamily="18" charset="0"/>
                <a:cs typeface="Times-Bold"/>
              </a:rPr>
              <a:t>Based on the data, determine </a:t>
            </a:r>
            <a:r>
              <a:rPr lang="en-US" altLang="en-US" sz="2300" b="1" i="1" dirty="0">
                <a:latin typeface="Calibri" panose="020F0502020204030204" pitchFamily="34" charset="0"/>
                <a:ea typeface="Times New Roman" panose="02020603050405020304" pitchFamily="18" charset="0"/>
                <a:cs typeface="Times-Bold"/>
              </a:rPr>
              <a:t>at least one</a:t>
            </a:r>
            <a:r>
              <a:rPr lang="en-US" altLang="en-US" sz="2300" dirty="0">
                <a:latin typeface="Calibri" panose="020F0502020204030204" pitchFamily="34" charset="0"/>
                <a:ea typeface="Times New Roman" panose="02020603050405020304" pitchFamily="18" charset="0"/>
                <a:cs typeface="Times-Bold"/>
              </a:rPr>
              <a:t> targeted area of concern in reading (you may choose up to 2 target areas of concern).</a:t>
            </a:r>
          </a:p>
          <a:p>
            <a:pPr marL="457200" indent="-457200" defTabSz="914400">
              <a:spcBef>
                <a:spcPct val="20000"/>
              </a:spcBef>
              <a:buFontTx/>
              <a:buAutoNum type="alphaLcPeriod" startAt="2"/>
              <a:defRPr/>
            </a:pPr>
            <a:endParaRPr lang="en-US" altLang="en-US" sz="2300" dirty="0">
              <a:latin typeface="Calibri" panose="020F0502020204030204" pitchFamily="34" charset="0"/>
              <a:ea typeface="Times New Roman" panose="02020603050405020304" pitchFamily="18" charset="0"/>
              <a:cs typeface="Times-Bold"/>
            </a:endParaRPr>
          </a:p>
          <a:p>
            <a:pPr defTabSz="914400">
              <a:spcBef>
                <a:spcPct val="20000"/>
              </a:spcBef>
              <a:defRPr/>
            </a:pPr>
            <a:r>
              <a:rPr lang="en-US" altLang="en-US" sz="2300" dirty="0">
                <a:latin typeface="Calibri" panose="020F0502020204030204" pitchFamily="34" charset="0"/>
                <a:ea typeface="Times New Roman" panose="02020603050405020304" pitchFamily="18" charset="0"/>
                <a:cs typeface="Times-Bold"/>
              </a:rPr>
              <a:t>*Refer to the </a:t>
            </a:r>
            <a:r>
              <a:rPr lang="en-US" altLang="en-US" sz="2300" i="1" dirty="0">
                <a:latin typeface="Calibri" panose="020F0502020204030204" pitchFamily="34" charset="0"/>
                <a:ea typeface="Times New Roman" panose="02020603050405020304" pitchFamily="18" charset="0"/>
                <a:cs typeface="Times-Bold"/>
              </a:rPr>
              <a:t>Descriptive Scores Corresponding to Scaled Scores </a:t>
            </a:r>
            <a:r>
              <a:rPr lang="en-US" altLang="en-US" sz="2300" dirty="0">
                <a:latin typeface="Calibri" panose="020F0502020204030204" pitchFamily="34" charset="0"/>
                <a:ea typeface="Times New Roman" panose="02020603050405020304" pitchFamily="18" charset="0"/>
                <a:cs typeface="Times-Bold"/>
              </a:rPr>
              <a:t>on the front cover of the test booklet to determine what each score “means.’</a:t>
            </a:r>
          </a:p>
        </p:txBody>
      </p:sp>
      <p:pic>
        <p:nvPicPr>
          <p:cNvPr id="145413"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09750" y="1712914"/>
            <a:ext cx="8686800"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446537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2"/>
          <p:cNvSpPr>
            <a:spLocks noGrp="1"/>
          </p:cNvSpPr>
          <p:nvPr>
            <p:ph type="title"/>
          </p:nvPr>
        </p:nvSpPr>
        <p:spPr/>
        <p:txBody>
          <a:bodyPr/>
          <a:lstStyle/>
          <a:p>
            <a:r>
              <a:rPr lang="en-US" altLang="en-US" dirty="0" smtClean="0">
                <a:solidFill>
                  <a:schemeClr val="accent2"/>
                </a:solidFill>
              </a:rPr>
              <a:t>Intervention Defined</a:t>
            </a:r>
          </a:p>
        </p:txBody>
      </p:sp>
      <p:sp>
        <p:nvSpPr>
          <p:cNvPr id="2" name="Content Placeholder 1"/>
          <p:cNvSpPr>
            <a:spLocks noGrp="1"/>
          </p:cNvSpPr>
          <p:nvPr>
            <p:ph sz="half" idx="1"/>
          </p:nvPr>
        </p:nvSpPr>
        <p:spPr>
          <a:xfrm>
            <a:off x="1143000" y="1822651"/>
            <a:ext cx="4622800" cy="4003675"/>
          </a:xfrm>
        </p:spPr>
        <p:txBody>
          <a:bodyPr>
            <a:normAutofit fontScale="77500" lnSpcReduction="20000"/>
          </a:bodyPr>
          <a:lstStyle/>
          <a:p>
            <a:pPr marL="0" indent="0">
              <a:buNone/>
              <a:defRPr/>
            </a:pPr>
            <a:endParaRPr lang="en-US" sz="2401" b="1" i="1" dirty="0"/>
          </a:p>
          <a:p>
            <a:pPr marL="0" indent="0">
              <a:buNone/>
              <a:defRPr/>
            </a:pPr>
            <a:r>
              <a:rPr lang="en-US" sz="4400" b="1" i="1" dirty="0">
                <a:solidFill>
                  <a:schemeClr val="accent4"/>
                </a:solidFill>
              </a:rPr>
              <a:t>Systematic</a:t>
            </a:r>
            <a:r>
              <a:rPr lang="en-US" sz="4400" i="1" dirty="0">
                <a:solidFill>
                  <a:schemeClr val="accent4"/>
                </a:solidFill>
              </a:rPr>
              <a:t> and </a:t>
            </a:r>
            <a:r>
              <a:rPr lang="en-US" sz="4400" b="1" i="1" dirty="0">
                <a:solidFill>
                  <a:schemeClr val="accent4"/>
                </a:solidFill>
              </a:rPr>
              <a:t>appropriately intensive </a:t>
            </a:r>
            <a:r>
              <a:rPr lang="en-US" sz="4400" i="1" dirty="0">
                <a:solidFill>
                  <a:schemeClr val="accent4"/>
                </a:solidFill>
              </a:rPr>
              <a:t>assistance provided for</a:t>
            </a:r>
            <a:r>
              <a:rPr lang="en-US" sz="4400" b="1" i="1" dirty="0">
                <a:solidFill>
                  <a:schemeClr val="accent4"/>
                </a:solidFill>
              </a:rPr>
              <a:t> a student who is at risk </a:t>
            </a:r>
            <a:r>
              <a:rPr lang="en-US" sz="4400" i="1" dirty="0">
                <a:solidFill>
                  <a:schemeClr val="accent4"/>
                </a:solidFill>
              </a:rPr>
              <a:t>for or is already underperforming</a:t>
            </a:r>
            <a:r>
              <a:rPr lang="en-US" sz="4400" b="1" i="1" dirty="0">
                <a:solidFill>
                  <a:schemeClr val="accent4"/>
                </a:solidFill>
              </a:rPr>
              <a:t> </a:t>
            </a:r>
            <a:r>
              <a:rPr lang="en-US" sz="4400" i="1" dirty="0">
                <a:solidFill>
                  <a:schemeClr val="accent4"/>
                </a:solidFill>
              </a:rPr>
              <a:t>as </a:t>
            </a:r>
            <a:r>
              <a:rPr lang="en-US" sz="4400" b="1" i="1" dirty="0">
                <a:solidFill>
                  <a:schemeClr val="accent4"/>
                </a:solidFill>
              </a:rPr>
              <a:t>compared to appropriate grade- or age-level standards</a:t>
            </a:r>
          </a:p>
        </p:txBody>
      </p:sp>
      <p:sp>
        <p:nvSpPr>
          <p:cNvPr id="4" name="Content Placeholder 3"/>
          <p:cNvSpPr>
            <a:spLocks noGrp="1"/>
          </p:cNvSpPr>
          <p:nvPr>
            <p:ph sz="half" idx="2"/>
          </p:nvPr>
        </p:nvSpPr>
        <p:spPr>
          <a:xfrm>
            <a:off x="6270625" y="1545346"/>
            <a:ext cx="4916170" cy="4130270"/>
          </a:xfrm>
        </p:spPr>
        <p:txBody>
          <a:bodyPr>
            <a:noAutofit/>
          </a:bodyPr>
          <a:lstStyle/>
          <a:p>
            <a:pPr>
              <a:defRPr/>
            </a:pPr>
            <a:r>
              <a:rPr lang="en-US" sz="2000" b="1" dirty="0" smtClean="0">
                <a:solidFill>
                  <a:schemeClr val="tx2"/>
                </a:solidFill>
              </a:rPr>
              <a:t>Systematic</a:t>
            </a:r>
            <a:r>
              <a:rPr lang="en-US" sz="2000" dirty="0" smtClean="0">
                <a:solidFill>
                  <a:schemeClr val="tx2"/>
                </a:solidFill>
              </a:rPr>
              <a:t>—there is a plan (in writing) for delivering instruction and monitoring progress</a:t>
            </a:r>
          </a:p>
          <a:p>
            <a:pPr>
              <a:defRPr/>
            </a:pPr>
            <a:r>
              <a:rPr lang="en-US" sz="2000" b="1" dirty="0" smtClean="0">
                <a:solidFill>
                  <a:schemeClr val="tx2"/>
                </a:solidFill>
              </a:rPr>
              <a:t>Appropriately intensive</a:t>
            </a:r>
            <a:r>
              <a:rPr lang="en-US" sz="2000" dirty="0" smtClean="0">
                <a:solidFill>
                  <a:schemeClr val="tx2"/>
                </a:solidFill>
              </a:rPr>
              <a:t>—frequency and duration of intervention matches student need, as does the intervention itself</a:t>
            </a:r>
          </a:p>
          <a:p>
            <a:pPr>
              <a:defRPr/>
            </a:pPr>
            <a:r>
              <a:rPr lang="en-US" sz="2000" b="1" dirty="0">
                <a:solidFill>
                  <a:schemeClr val="tx2"/>
                </a:solidFill>
              </a:rPr>
              <a:t>A</a:t>
            </a:r>
            <a:r>
              <a:rPr lang="en-US" sz="2000" b="1" dirty="0" smtClean="0">
                <a:solidFill>
                  <a:schemeClr val="tx2"/>
                </a:solidFill>
              </a:rPr>
              <a:t> student who is at risk</a:t>
            </a:r>
            <a:r>
              <a:rPr lang="en-US" sz="2000" dirty="0" smtClean="0">
                <a:solidFill>
                  <a:schemeClr val="tx2"/>
                </a:solidFill>
              </a:rPr>
              <a:t>—any student identified as below grade level by the Universal Screener, as well as students who are at risk for losing interest or motivation due to their accelerated abilities </a:t>
            </a:r>
          </a:p>
          <a:p>
            <a:pPr>
              <a:defRPr/>
            </a:pPr>
            <a:r>
              <a:rPr lang="en-US" sz="2000" b="1" dirty="0" smtClean="0">
                <a:solidFill>
                  <a:schemeClr val="tx2"/>
                </a:solidFill>
              </a:rPr>
              <a:t>Compared to grade-level standards</a:t>
            </a:r>
            <a:r>
              <a:rPr lang="en-US" sz="2000" dirty="0" smtClean="0">
                <a:solidFill>
                  <a:schemeClr val="tx2"/>
                </a:solidFill>
              </a:rPr>
              <a:t>—cannot be proficient with grade level standards because of a foundational skill(s) deficit</a:t>
            </a:r>
            <a:endParaRPr lang="en-US" sz="2000" b="1" dirty="0" smtClean="0">
              <a:solidFill>
                <a:schemeClr val="tx2"/>
              </a:solidFill>
            </a:endParaRPr>
          </a:p>
          <a:p>
            <a:pPr>
              <a:defRPr/>
            </a:pPr>
            <a:endParaRPr lang="en-US" sz="2000" b="1" dirty="0"/>
          </a:p>
        </p:txBody>
      </p:sp>
      <p:sp>
        <p:nvSpPr>
          <p:cNvPr id="3" name="Slide Number Placeholder 2"/>
          <p:cNvSpPr>
            <a:spLocks noGrp="1"/>
          </p:cNvSpPr>
          <p:nvPr>
            <p:ph type="sldNum" sz="quarter" idx="12"/>
          </p:nvPr>
        </p:nvSpPr>
        <p:spPr/>
        <p:txBody>
          <a:bodyPr/>
          <a:lstStyle/>
          <a:p>
            <a:fld id="{4FAB73BC-B049-4115-A692-8D63A059BFB8}" type="slidenum">
              <a:rPr lang="en-US" smtClean="0"/>
              <a:t>52</a:t>
            </a:fld>
            <a:endParaRPr lang="en-US" dirty="0"/>
          </a:p>
        </p:txBody>
      </p:sp>
    </p:spTree>
    <p:extLst>
      <p:ext uri="{BB962C8B-B14F-4D97-AF65-F5344CB8AC3E}">
        <p14:creationId xmlns:p14="http://schemas.microsoft.com/office/powerpoint/2010/main" val="1278948218"/>
      </p:ext>
    </p:extLst>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0" y="531813"/>
            <a:ext cx="6446838" cy="990600"/>
          </a:xfrm>
        </p:spPr>
        <p:txBody>
          <a:bodyPr/>
          <a:lstStyle/>
          <a:p>
            <a:pPr>
              <a:defRPr/>
            </a:pPr>
            <a:r>
              <a:rPr lang="en-US" dirty="0" smtClean="0">
                <a:solidFill>
                  <a:schemeClr val="accent2"/>
                </a:solidFill>
                <a:latin typeface="+mn-lt"/>
              </a:rPr>
              <a:t>Interventions Can Be…</a:t>
            </a:r>
            <a:endParaRPr lang="en-US" dirty="0">
              <a:solidFill>
                <a:schemeClr val="accent2"/>
              </a:solidFill>
              <a:latin typeface="+mn-lt"/>
            </a:endParaRPr>
          </a:p>
        </p:txBody>
      </p:sp>
      <p:sp>
        <p:nvSpPr>
          <p:cNvPr id="3" name="Text Placeholder 2"/>
          <p:cNvSpPr>
            <a:spLocks noGrp="1"/>
          </p:cNvSpPr>
          <p:nvPr>
            <p:ph type="body" idx="1"/>
          </p:nvPr>
        </p:nvSpPr>
        <p:spPr>
          <a:xfrm>
            <a:off x="2060575" y="1843088"/>
            <a:ext cx="3138488" cy="431800"/>
          </a:xfrm>
        </p:spPr>
        <p:txBody>
          <a:bodyPr>
            <a:normAutofit/>
          </a:bodyPr>
          <a:lstStyle/>
          <a:p>
            <a:pPr>
              <a:defRPr/>
            </a:pPr>
            <a:r>
              <a:rPr lang="en-US" sz="1725" u="sng" dirty="0">
                <a:solidFill>
                  <a:schemeClr val="tx2"/>
                </a:solidFill>
              </a:rPr>
              <a:t>PROGRAMS</a:t>
            </a:r>
          </a:p>
        </p:txBody>
      </p:sp>
      <p:sp>
        <p:nvSpPr>
          <p:cNvPr id="4" name="Content Placeholder 3"/>
          <p:cNvSpPr>
            <a:spLocks noGrp="1"/>
          </p:cNvSpPr>
          <p:nvPr>
            <p:ph sz="half" idx="2"/>
          </p:nvPr>
        </p:nvSpPr>
        <p:spPr>
          <a:xfrm>
            <a:off x="2060575" y="2662238"/>
            <a:ext cx="3703638" cy="2806700"/>
          </a:xfrm>
        </p:spPr>
        <p:txBody>
          <a:bodyPr>
            <a:normAutofit lnSpcReduction="10000"/>
          </a:bodyPr>
          <a:lstStyle/>
          <a:p>
            <a:pPr marL="169114" indent="-169114">
              <a:buFont typeface="Wingdings" panose="05000000000000000000" pitchFamily="2" charset="2"/>
              <a:buChar char="§"/>
              <a:defRPr/>
            </a:pPr>
            <a:r>
              <a:rPr lang="en-US" sz="2401" dirty="0">
                <a:solidFill>
                  <a:schemeClr val="accent4"/>
                </a:solidFill>
                <a:latin typeface="+mj-lt"/>
              </a:rPr>
              <a:t>Focused on a specific skill deficit determined by a diagnostic assessment</a:t>
            </a:r>
          </a:p>
          <a:p>
            <a:pPr marL="169114" indent="-169114">
              <a:buFont typeface="Wingdings" panose="05000000000000000000" pitchFamily="2" charset="2"/>
              <a:buChar char="§"/>
              <a:defRPr/>
            </a:pPr>
            <a:r>
              <a:rPr lang="en-US" sz="2401" dirty="0">
                <a:solidFill>
                  <a:schemeClr val="accent4"/>
                </a:solidFill>
                <a:latin typeface="+mj-lt"/>
              </a:rPr>
              <a:t>Evidenced-based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Provided by qualified person</a:t>
            </a:r>
          </a:p>
          <a:p>
            <a:pPr marL="342991" indent="-342991">
              <a:buFont typeface="Wingdings" panose="05000000000000000000" pitchFamily="2" charset="2"/>
              <a:buChar char="q"/>
              <a:defRPr/>
            </a:pPr>
            <a:endParaRPr lang="en-US" sz="2101" dirty="0"/>
          </a:p>
        </p:txBody>
      </p:sp>
      <p:sp>
        <p:nvSpPr>
          <p:cNvPr id="5" name="Text Placeholder 4"/>
          <p:cNvSpPr>
            <a:spLocks noGrp="1"/>
          </p:cNvSpPr>
          <p:nvPr>
            <p:ph type="body" sz="quarter" idx="3"/>
          </p:nvPr>
        </p:nvSpPr>
        <p:spPr>
          <a:xfrm>
            <a:off x="6188075" y="1843088"/>
            <a:ext cx="3140075" cy="533400"/>
          </a:xfrm>
        </p:spPr>
        <p:txBody>
          <a:bodyPr>
            <a:normAutofit fontScale="62500" lnSpcReduction="20000"/>
          </a:bodyPr>
          <a:lstStyle/>
          <a:p>
            <a:pPr>
              <a:defRPr/>
            </a:pPr>
            <a:endParaRPr lang="en-US" dirty="0" smtClean="0">
              <a:solidFill>
                <a:schemeClr val="tx2"/>
              </a:solidFill>
            </a:endParaRPr>
          </a:p>
          <a:p>
            <a:pPr>
              <a:defRPr/>
            </a:pPr>
            <a:r>
              <a:rPr lang="en-US" sz="3151" u="sng" dirty="0">
                <a:solidFill>
                  <a:schemeClr val="tx2"/>
                </a:solidFill>
              </a:rPr>
              <a:t>LEARNING STRATEGIES</a:t>
            </a:r>
          </a:p>
          <a:p>
            <a:pPr>
              <a:defRPr/>
            </a:pPr>
            <a:endParaRPr lang="en-US" dirty="0"/>
          </a:p>
        </p:txBody>
      </p:sp>
      <p:sp>
        <p:nvSpPr>
          <p:cNvPr id="6" name="Content Placeholder 5"/>
          <p:cNvSpPr>
            <a:spLocks noGrp="1"/>
          </p:cNvSpPr>
          <p:nvPr>
            <p:ph sz="quarter" idx="4"/>
          </p:nvPr>
        </p:nvSpPr>
        <p:spPr>
          <a:xfrm>
            <a:off x="6188075" y="2697163"/>
            <a:ext cx="3702050" cy="2806700"/>
          </a:xfrm>
        </p:spPr>
        <p:txBody>
          <a:bodyPr>
            <a:normAutofit fontScale="92500"/>
          </a:bodyPr>
          <a:lstStyle/>
          <a:p>
            <a:pPr marL="169114" indent="-169114">
              <a:buFont typeface="Wingdings" panose="05000000000000000000" pitchFamily="2" charset="2"/>
              <a:buChar char="§"/>
              <a:defRPr/>
            </a:pPr>
            <a:r>
              <a:rPr lang="en-US" sz="2401" dirty="0">
                <a:solidFill>
                  <a:schemeClr val="accent4"/>
                </a:solidFill>
                <a:latin typeface="+mj-lt"/>
              </a:rPr>
              <a:t>Evidence-based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Must be implemented with fidelity specific to the strategy being used (not all strategies require the same intensity and/or duration)</a:t>
            </a:r>
          </a:p>
          <a:p>
            <a:pPr marL="342991" indent="-342991">
              <a:buFont typeface="Wingdings" panose="05000000000000000000" pitchFamily="2" charset="2"/>
              <a:buChar char="q"/>
              <a:defRPr/>
            </a:pPr>
            <a:endParaRPr lang="en-US" sz="2101" dirty="0">
              <a:solidFill>
                <a:schemeClr val="accent4"/>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t>53</a:t>
            </a:fld>
            <a:endParaRPr lang="en-US" dirty="0"/>
          </a:p>
        </p:txBody>
      </p:sp>
    </p:spTree>
    <p:extLst>
      <p:ext uri="{BB962C8B-B14F-4D97-AF65-F5344CB8AC3E}">
        <p14:creationId xmlns:p14="http://schemas.microsoft.com/office/powerpoint/2010/main" val="378065038"/>
      </p:ext>
    </p:extLst>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6325" y="796924"/>
            <a:ext cx="7980363" cy="1089025"/>
          </a:xfrm>
        </p:spPr>
        <p:txBody>
          <a:bodyPr>
            <a:normAutofit fontScale="90000"/>
          </a:bodyPr>
          <a:lstStyle/>
          <a:p>
            <a:pPr>
              <a:defRPr/>
            </a:pPr>
            <a:r>
              <a:rPr lang="en-US" dirty="0" smtClean="0">
                <a:solidFill>
                  <a:schemeClr val="accent2"/>
                </a:solidFill>
                <a:latin typeface="+mn-lt"/>
              </a:rPr>
              <a:t>Effective Interventions are </a:t>
            </a:r>
            <a:r>
              <a:rPr lang="en-US" i="1" dirty="0" smtClean="0">
                <a:solidFill>
                  <a:schemeClr val="accent2"/>
                </a:solidFill>
                <a:latin typeface="+mn-lt"/>
              </a:rPr>
              <a:t>always</a:t>
            </a:r>
            <a:r>
              <a:rPr lang="en-US" dirty="0" smtClean="0">
                <a:solidFill>
                  <a:schemeClr val="accent2"/>
                </a:solidFill>
                <a:latin typeface="+mn-lt"/>
              </a:rPr>
              <a:t>…</a:t>
            </a:r>
            <a:endParaRPr lang="en-US" dirty="0">
              <a:solidFill>
                <a:schemeClr val="accent2"/>
              </a:solidFill>
              <a:latin typeface="+mn-lt"/>
            </a:endParaRPr>
          </a:p>
        </p:txBody>
      </p:sp>
      <p:sp>
        <p:nvSpPr>
          <p:cNvPr id="3" name="Content Placeholder 2"/>
          <p:cNvSpPr>
            <a:spLocks noGrp="1"/>
          </p:cNvSpPr>
          <p:nvPr>
            <p:ph idx="1"/>
          </p:nvPr>
        </p:nvSpPr>
        <p:spPr>
          <a:xfrm>
            <a:off x="2346325" y="1885949"/>
            <a:ext cx="7980364" cy="4320297"/>
          </a:xfrm>
        </p:spPr>
        <p:txBody>
          <a:bodyPr>
            <a:normAutofit/>
          </a:bodyPr>
          <a:lstStyle/>
          <a:p>
            <a:pPr marL="67884" indent="-67884">
              <a:buFont typeface="Wingdings" panose="05000000000000000000" pitchFamily="2" charset="2"/>
              <a:buChar char="§"/>
              <a:defRPr/>
            </a:pPr>
            <a:r>
              <a:rPr lang="en-US" sz="2701" dirty="0">
                <a:solidFill>
                  <a:schemeClr val="accent4"/>
                </a:solidFill>
              </a:rPr>
              <a:t>   </a:t>
            </a:r>
            <a:r>
              <a:rPr lang="en-US" sz="3600" dirty="0">
                <a:solidFill>
                  <a:schemeClr val="accent4"/>
                </a:solidFill>
                <a:latin typeface="+mj-lt"/>
              </a:rPr>
              <a:t>Research Based</a:t>
            </a:r>
          </a:p>
          <a:p>
            <a:pPr>
              <a:buFont typeface="Wingdings" panose="05000000000000000000" pitchFamily="2" charset="2"/>
              <a:buChar char="§"/>
              <a:defRPr/>
            </a:pPr>
            <a:r>
              <a:rPr lang="en-US" sz="3600" dirty="0">
                <a:solidFill>
                  <a:schemeClr val="accent4"/>
                </a:solidFill>
                <a:latin typeface="+mj-lt"/>
              </a:rPr>
              <a:t>  Systematic</a:t>
            </a:r>
          </a:p>
          <a:p>
            <a:pPr>
              <a:buFont typeface="Wingdings" panose="05000000000000000000" pitchFamily="2" charset="2"/>
              <a:buChar char="§"/>
              <a:defRPr/>
            </a:pPr>
            <a:r>
              <a:rPr lang="en-US" sz="3600" dirty="0">
                <a:solidFill>
                  <a:schemeClr val="accent4"/>
                </a:solidFill>
                <a:latin typeface="+mj-lt"/>
              </a:rPr>
              <a:t>  Directive</a:t>
            </a:r>
          </a:p>
          <a:p>
            <a:pPr>
              <a:buFont typeface="Wingdings" panose="05000000000000000000" pitchFamily="2" charset="2"/>
              <a:buChar char="§"/>
              <a:defRPr/>
            </a:pPr>
            <a:r>
              <a:rPr lang="en-US" sz="3600" dirty="0">
                <a:solidFill>
                  <a:schemeClr val="accent4"/>
                </a:solidFill>
                <a:latin typeface="+mj-lt"/>
              </a:rPr>
              <a:t>  Timely</a:t>
            </a:r>
          </a:p>
          <a:p>
            <a:pPr>
              <a:buFont typeface="Wingdings" panose="05000000000000000000" pitchFamily="2" charset="2"/>
              <a:buChar char="§"/>
              <a:defRPr/>
            </a:pPr>
            <a:r>
              <a:rPr lang="en-US" sz="3600" dirty="0">
                <a:solidFill>
                  <a:schemeClr val="accent4"/>
                </a:solidFill>
                <a:latin typeface="+mj-lt"/>
              </a:rPr>
              <a:t>  Administered by trained professionals</a:t>
            </a:r>
          </a:p>
          <a:p>
            <a:pPr>
              <a:buFont typeface="Wingdings" panose="05000000000000000000" pitchFamily="2" charset="2"/>
              <a:buChar char="§"/>
              <a:defRPr/>
            </a:pPr>
            <a:r>
              <a:rPr lang="en-US" sz="3600" dirty="0">
                <a:solidFill>
                  <a:schemeClr val="accent4"/>
                </a:solidFill>
                <a:latin typeface="+mj-lt"/>
              </a:rPr>
              <a:t>  Targeted</a:t>
            </a:r>
          </a:p>
        </p:txBody>
      </p:sp>
      <p:sp>
        <p:nvSpPr>
          <p:cNvPr id="4" name="Slide Number Placeholder 3"/>
          <p:cNvSpPr>
            <a:spLocks noGrp="1"/>
          </p:cNvSpPr>
          <p:nvPr>
            <p:ph type="sldNum" sz="quarter" idx="12"/>
          </p:nvPr>
        </p:nvSpPr>
        <p:spPr/>
        <p:txBody>
          <a:bodyPr/>
          <a:lstStyle/>
          <a:p>
            <a:fld id="{4FAB73BC-B049-4115-A692-8D63A059BFB8}" type="slidenum">
              <a:rPr lang="en-US" smtClean="0"/>
              <a:t>54</a:t>
            </a:fld>
            <a:endParaRPr lang="en-US" dirty="0"/>
          </a:p>
        </p:txBody>
      </p:sp>
    </p:spTree>
    <p:extLst>
      <p:ext uri="{BB962C8B-B14F-4D97-AF65-F5344CB8AC3E}">
        <p14:creationId xmlns:p14="http://schemas.microsoft.com/office/powerpoint/2010/main" val="3585429830"/>
      </p:ext>
    </p:extLst>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a:xfrm>
            <a:off x="1181911" y="401002"/>
            <a:ext cx="9875520" cy="1356360"/>
          </a:xfrm>
        </p:spPr>
        <p:txBody>
          <a:bodyPr/>
          <a:lstStyle/>
          <a:p>
            <a:pPr algn="ctr"/>
            <a:r>
              <a:rPr lang="en-US" altLang="en-US" sz="4000" dirty="0">
                <a:solidFill>
                  <a:schemeClr val="accent2"/>
                </a:solidFill>
              </a:rPr>
              <a:t>What Intervention Is And What It Isn’t</a:t>
            </a:r>
          </a:p>
        </p:txBody>
      </p:sp>
      <p:sp>
        <p:nvSpPr>
          <p:cNvPr id="136195" name="Text Placeholder 2"/>
          <p:cNvSpPr>
            <a:spLocks noGrp="1"/>
          </p:cNvSpPr>
          <p:nvPr>
            <p:ph type="body" idx="1"/>
          </p:nvPr>
        </p:nvSpPr>
        <p:spPr>
          <a:xfrm>
            <a:off x="2362200" y="1384300"/>
            <a:ext cx="3138488" cy="431800"/>
          </a:xfrm>
        </p:spPr>
        <p:txBody>
          <a:bodyPr/>
          <a:lstStyle/>
          <a:p>
            <a:r>
              <a:rPr lang="en-US" altLang="en-US" dirty="0" smtClean="0">
                <a:solidFill>
                  <a:schemeClr val="tx2"/>
                </a:solidFill>
              </a:rPr>
              <a:t>Is</a:t>
            </a:r>
          </a:p>
        </p:txBody>
      </p:sp>
      <p:sp>
        <p:nvSpPr>
          <p:cNvPr id="136196" name="Content Placeholder 3"/>
          <p:cNvSpPr>
            <a:spLocks noGrp="1"/>
          </p:cNvSpPr>
          <p:nvPr>
            <p:ph sz="half" idx="2"/>
          </p:nvPr>
        </p:nvSpPr>
        <p:spPr>
          <a:xfrm>
            <a:off x="2171700" y="1816100"/>
            <a:ext cx="3138488" cy="4127500"/>
          </a:xfrm>
        </p:spPr>
        <p:txBody>
          <a:bodyPr/>
          <a:lstStyle/>
          <a:p>
            <a:r>
              <a:rPr lang="en-US" altLang="en-US" sz="2000" dirty="0">
                <a:solidFill>
                  <a:schemeClr val="accent4"/>
                </a:solidFill>
              </a:rPr>
              <a:t>instruction outside of and in addition to core instruction</a:t>
            </a:r>
          </a:p>
          <a:p>
            <a:r>
              <a:rPr lang="en-US" altLang="en-US" sz="2000" dirty="0">
                <a:solidFill>
                  <a:schemeClr val="accent4"/>
                </a:solidFill>
              </a:rPr>
              <a:t>focused specifically on a student’s need</a:t>
            </a:r>
          </a:p>
          <a:p>
            <a:r>
              <a:rPr lang="en-US" altLang="en-US" sz="2000" dirty="0">
                <a:solidFill>
                  <a:schemeClr val="accent4"/>
                </a:solidFill>
              </a:rPr>
              <a:t>provided by a qualified and effective teacher</a:t>
            </a:r>
          </a:p>
          <a:p>
            <a:r>
              <a:rPr lang="en-US" altLang="en-US" sz="2000" dirty="0">
                <a:solidFill>
                  <a:schemeClr val="accent4"/>
                </a:solidFill>
              </a:rPr>
              <a:t>evidence-based and provided with fidelity to program, delivery model and/or Student Intervention Plan</a:t>
            </a:r>
          </a:p>
          <a:p>
            <a:endParaRPr lang="en-US" altLang="en-US" dirty="0" smtClean="0"/>
          </a:p>
          <a:p>
            <a:endParaRPr lang="en-US" altLang="en-US" dirty="0" smtClean="0"/>
          </a:p>
          <a:p>
            <a:endParaRPr lang="en-US" altLang="en-US" dirty="0" smtClean="0"/>
          </a:p>
        </p:txBody>
      </p:sp>
      <p:sp>
        <p:nvSpPr>
          <p:cNvPr id="136197" name="Text Placeholder 4"/>
          <p:cNvSpPr>
            <a:spLocks noGrp="1"/>
          </p:cNvSpPr>
          <p:nvPr>
            <p:ph type="body" sz="quarter" idx="3"/>
          </p:nvPr>
        </p:nvSpPr>
        <p:spPr>
          <a:xfrm>
            <a:off x="7072314" y="1384300"/>
            <a:ext cx="3138487" cy="431800"/>
          </a:xfrm>
        </p:spPr>
        <p:txBody>
          <a:bodyPr/>
          <a:lstStyle/>
          <a:p>
            <a:r>
              <a:rPr lang="en-US" altLang="en-US" dirty="0" smtClean="0">
                <a:solidFill>
                  <a:schemeClr val="tx2"/>
                </a:solidFill>
              </a:rPr>
              <a:t>Is Not</a:t>
            </a:r>
          </a:p>
        </p:txBody>
      </p:sp>
      <p:sp>
        <p:nvSpPr>
          <p:cNvPr id="6" name="Content Placeholder 5"/>
          <p:cNvSpPr>
            <a:spLocks noGrp="1"/>
          </p:cNvSpPr>
          <p:nvPr>
            <p:ph sz="quarter" idx="4"/>
          </p:nvPr>
        </p:nvSpPr>
        <p:spPr>
          <a:xfrm>
            <a:off x="6781800" y="1874838"/>
            <a:ext cx="3429000" cy="3840162"/>
          </a:xfrm>
        </p:spPr>
        <p:txBody>
          <a:bodyPr>
            <a:normAutofit/>
          </a:bodyPr>
          <a:lstStyle/>
          <a:p>
            <a:pPr>
              <a:defRPr/>
            </a:pPr>
            <a:r>
              <a:rPr lang="en-US" dirty="0">
                <a:solidFill>
                  <a:schemeClr val="accent4"/>
                </a:solidFill>
              </a:rPr>
              <a:t>d</a:t>
            </a:r>
            <a:r>
              <a:rPr lang="en-US" dirty="0" smtClean="0">
                <a:solidFill>
                  <a:schemeClr val="accent4"/>
                </a:solidFill>
              </a:rPr>
              <a:t>ifferentiation during core instruction</a:t>
            </a:r>
          </a:p>
          <a:p>
            <a:pPr>
              <a:defRPr/>
            </a:pPr>
            <a:r>
              <a:rPr lang="en-US" dirty="0">
                <a:solidFill>
                  <a:schemeClr val="accent4"/>
                </a:solidFill>
              </a:rPr>
              <a:t>a</a:t>
            </a:r>
            <a:r>
              <a:rPr lang="en-US" dirty="0" smtClean="0">
                <a:solidFill>
                  <a:schemeClr val="accent4"/>
                </a:solidFill>
              </a:rPr>
              <a:t> blanket program given to all students identified as Tier II or Tier III in an area (academic or behavioral)</a:t>
            </a:r>
          </a:p>
          <a:p>
            <a:pPr>
              <a:defRPr/>
            </a:pPr>
            <a:r>
              <a:rPr lang="en-US" dirty="0">
                <a:solidFill>
                  <a:schemeClr val="accent4"/>
                </a:solidFill>
              </a:rPr>
              <a:t>t</a:t>
            </a:r>
            <a:r>
              <a:rPr lang="en-US" dirty="0" smtClean="0">
                <a:solidFill>
                  <a:schemeClr val="accent4"/>
                </a:solidFill>
              </a:rPr>
              <a:t>hrown together or last minute</a:t>
            </a:r>
          </a:p>
          <a:p>
            <a:pPr>
              <a:defRPr/>
            </a:pPr>
            <a:r>
              <a:rPr lang="en-US" dirty="0">
                <a:solidFill>
                  <a:schemeClr val="accent4"/>
                </a:solidFill>
              </a:rPr>
              <a:t>a</a:t>
            </a:r>
            <a:r>
              <a:rPr lang="en-US" dirty="0" smtClean="0">
                <a:solidFill>
                  <a:schemeClr val="accent4"/>
                </a:solidFill>
              </a:rPr>
              <a:t> computer program.</a:t>
            </a:r>
          </a:p>
        </p:txBody>
      </p:sp>
      <p:sp>
        <p:nvSpPr>
          <p:cNvPr id="2" name="Slide Number Placeholder 1"/>
          <p:cNvSpPr>
            <a:spLocks noGrp="1"/>
          </p:cNvSpPr>
          <p:nvPr>
            <p:ph type="sldNum" sz="quarter" idx="12"/>
          </p:nvPr>
        </p:nvSpPr>
        <p:spPr/>
        <p:txBody>
          <a:bodyPr/>
          <a:lstStyle/>
          <a:p>
            <a:fld id="{4FAB73BC-B049-4115-A692-8D63A059BFB8}" type="slidenum">
              <a:rPr lang="en-US" smtClean="0"/>
              <a:t>55</a:t>
            </a:fld>
            <a:endParaRPr lang="en-US" dirty="0"/>
          </a:p>
        </p:txBody>
      </p:sp>
    </p:spTree>
    <p:extLst>
      <p:ext uri="{BB962C8B-B14F-4D97-AF65-F5344CB8AC3E}">
        <p14:creationId xmlns:p14="http://schemas.microsoft.com/office/powerpoint/2010/main" val="605885701"/>
      </p:ext>
    </p:extLst>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3"/>
          <p:cNvSpPr>
            <a:spLocks noGrp="1"/>
          </p:cNvSpPr>
          <p:nvPr>
            <p:ph type="title"/>
          </p:nvPr>
        </p:nvSpPr>
        <p:spPr/>
        <p:txBody>
          <a:bodyPr/>
          <a:lstStyle/>
          <a:p>
            <a:pPr algn="ctr"/>
            <a:r>
              <a:rPr lang="en-US" altLang="en-US" dirty="0" smtClean="0">
                <a:solidFill>
                  <a:schemeClr val="accent2"/>
                </a:solidFill>
              </a:rPr>
              <a:t>Purpose of Progress Monitoring</a:t>
            </a:r>
          </a:p>
        </p:txBody>
      </p:sp>
      <p:sp>
        <p:nvSpPr>
          <p:cNvPr id="138243" name="Content Placeholder 4"/>
          <p:cNvSpPr>
            <a:spLocks noGrp="1"/>
          </p:cNvSpPr>
          <p:nvPr>
            <p:ph idx="1"/>
          </p:nvPr>
        </p:nvSpPr>
        <p:spPr>
          <a:xfrm>
            <a:off x="2526365" y="1965960"/>
            <a:ext cx="7108790" cy="4343399"/>
          </a:xfrm>
        </p:spPr>
        <p:txBody>
          <a:bodyPr/>
          <a:lstStyle/>
          <a:p>
            <a:pPr marL="0" indent="0" algn="ctr">
              <a:buNone/>
            </a:pPr>
            <a:r>
              <a:rPr lang="en-US" altLang="en-US" sz="4000" dirty="0">
                <a:solidFill>
                  <a:schemeClr val="accent4"/>
                </a:solidFill>
              </a:rPr>
              <a:t>We progress monitor so that we may know if a student is making progress toward an academic or behavioral goal</a:t>
            </a:r>
            <a:r>
              <a:rPr lang="en-US" altLang="en-US" sz="3300" dirty="0">
                <a:solidFill>
                  <a:schemeClr val="accent4"/>
                </a:solidFill>
              </a:rPr>
              <a:t>.</a:t>
            </a:r>
          </a:p>
        </p:txBody>
      </p:sp>
      <p:sp>
        <p:nvSpPr>
          <p:cNvPr id="2" name="Slide Number Placeholder 1"/>
          <p:cNvSpPr>
            <a:spLocks noGrp="1"/>
          </p:cNvSpPr>
          <p:nvPr>
            <p:ph type="sldNum" sz="quarter" idx="12"/>
          </p:nvPr>
        </p:nvSpPr>
        <p:spPr/>
        <p:txBody>
          <a:bodyPr/>
          <a:lstStyle/>
          <a:p>
            <a:fld id="{4FAB73BC-B049-4115-A692-8D63A059BFB8}" type="slidenum">
              <a:rPr lang="en-US" smtClean="0"/>
              <a:t>56</a:t>
            </a:fld>
            <a:endParaRPr lang="en-US" dirty="0"/>
          </a:p>
        </p:txBody>
      </p:sp>
    </p:spTree>
    <p:extLst>
      <p:ext uri="{BB962C8B-B14F-4D97-AF65-F5344CB8AC3E}">
        <p14:creationId xmlns:p14="http://schemas.microsoft.com/office/powerpoint/2010/main" val="218254396"/>
      </p:ext>
    </p:extLst>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3"/>
          <p:cNvSpPr>
            <a:spLocks noGrp="1"/>
          </p:cNvSpPr>
          <p:nvPr>
            <p:ph type="title"/>
          </p:nvPr>
        </p:nvSpPr>
        <p:spPr/>
        <p:txBody>
          <a:bodyPr/>
          <a:lstStyle/>
          <a:p>
            <a:pPr algn="ctr"/>
            <a:r>
              <a:rPr lang="en-US" altLang="en-US" sz="4000" dirty="0">
                <a:solidFill>
                  <a:schemeClr val="accent2"/>
                </a:solidFill>
              </a:rPr>
              <a:t>Progress Monitoring: Do’s and Don’ts</a:t>
            </a:r>
          </a:p>
        </p:txBody>
      </p:sp>
      <p:sp>
        <p:nvSpPr>
          <p:cNvPr id="140291" name="Text Placeholder 4"/>
          <p:cNvSpPr>
            <a:spLocks noGrp="1"/>
          </p:cNvSpPr>
          <p:nvPr>
            <p:ph type="body" idx="1"/>
          </p:nvPr>
        </p:nvSpPr>
        <p:spPr>
          <a:xfrm>
            <a:off x="2030414" y="2089150"/>
            <a:ext cx="3140075" cy="431800"/>
          </a:xfrm>
        </p:spPr>
        <p:txBody>
          <a:bodyPr/>
          <a:lstStyle/>
          <a:p>
            <a:r>
              <a:rPr lang="en-US" altLang="en-US" dirty="0" smtClean="0">
                <a:solidFill>
                  <a:schemeClr val="tx2"/>
                </a:solidFill>
              </a:rPr>
              <a:t>DO’S</a:t>
            </a:r>
          </a:p>
        </p:txBody>
      </p:sp>
      <p:sp>
        <p:nvSpPr>
          <p:cNvPr id="6" name="Content Placeholder 5"/>
          <p:cNvSpPr>
            <a:spLocks noGrp="1"/>
          </p:cNvSpPr>
          <p:nvPr>
            <p:ph sz="half" idx="2"/>
          </p:nvPr>
        </p:nvSpPr>
        <p:spPr>
          <a:xfrm>
            <a:off x="2030414" y="2520949"/>
            <a:ext cx="3806182" cy="4074403"/>
          </a:xfrm>
        </p:spPr>
        <p:txBody>
          <a:bodyPr>
            <a:normAutofit fontScale="77500" lnSpcReduction="20000"/>
          </a:bodyPr>
          <a:lstStyle/>
          <a:p>
            <a:pPr>
              <a:defRPr/>
            </a:pPr>
            <a:r>
              <a:rPr lang="en-US" sz="2600" dirty="0" smtClean="0">
                <a:solidFill>
                  <a:schemeClr val="accent4"/>
                </a:solidFill>
              </a:rPr>
              <a:t>Make sure that your method of measurement matches the skill you are targeting in the intervention.</a:t>
            </a:r>
          </a:p>
          <a:p>
            <a:pPr>
              <a:defRPr/>
            </a:pPr>
            <a:r>
              <a:rPr lang="en-US" sz="2600" dirty="0" smtClean="0">
                <a:solidFill>
                  <a:schemeClr val="accent4"/>
                </a:solidFill>
              </a:rPr>
              <a:t>Make sure you are prepared with probes to monitor student progress on grade level and at the instructional level.</a:t>
            </a:r>
          </a:p>
          <a:p>
            <a:pPr>
              <a:defRPr/>
            </a:pPr>
            <a:r>
              <a:rPr lang="en-US" sz="2600" dirty="0" smtClean="0">
                <a:solidFill>
                  <a:schemeClr val="accent4"/>
                </a:solidFill>
              </a:rPr>
              <a:t>Make sure you monitor frequently enough be able to make adjustments to instruction.</a:t>
            </a:r>
          </a:p>
          <a:p>
            <a:pPr>
              <a:defRPr/>
            </a:pPr>
            <a:r>
              <a:rPr lang="en-US" sz="2600" dirty="0" smtClean="0">
                <a:solidFill>
                  <a:schemeClr val="accent4"/>
                </a:solidFill>
              </a:rPr>
              <a:t>Make sure the tool you use to record progress is easy to understand.</a:t>
            </a:r>
          </a:p>
          <a:p>
            <a:pPr>
              <a:defRPr/>
            </a:pPr>
            <a:endParaRPr lang="en-US" dirty="0"/>
          </a:p>
        </p:txBody>
      </p:sp>
      <p:sp>
        <p:nvSpPr>
          <p:cNvPr id="140293" name="Text Placeholder 6"/>
          <p:cNvSpPr>
            <a:spLocks noGrp="1"/>
          </p:cNvSpPr>
          <p:nvPr>
            <p:ph type="body" sz="quarter" idx="3"/>
          </p:nvPr>
        </p:nvSpPr>
        <p:spPr>
          <a:xfrm>
            <a:off x="7010400" y="2006600"/>
            <a:ext cx="3138488" cy="431800"/>
          </a:xfrm>
        </p:spPr>
        <p:txBody>
          <a:bodyPr/>
          <a:lstStyle/>
          <a:p>
            <a:r>
              <a:rPr lang="en-US" altLang="en-US" dirty="0" smtClean="0">
                <a:solidFill>
                  <a:schemeClr val="tx2"/>
                </a:solidFill>
              </a:rPr>
              <a:t>DON’TS</a:t>
            </a:r>
          </a:p>
        </p:txBody>
      </p:sp>
      <p:sp>
        <p:nvSpPr>
          <p:cNvPr id="8" name="Content Placeholder 7"/>
          <p:cNvSpPr>
            <a:spLocks noGrp="1"/>
          </p:cNvSpPr>
          <p:nvPr>
            <p:ph sz="quarter" idx="4"/>
          </p:nvPr>
        </p:nvSpPr>
        <p:spPr>
          <a:xfrm>
            <a:off x="6785042" y="2520949"/>
            <a:ext cx="3779195" cy="3918761"/>
          </a:xfrm>
        </p:spPr>
        <p:txBody>
          <a:bodyPr>
            <a:normAutofit fontScale="92500"/>
          </a:bodyPr>
          <a:lstStyle/>
          <a:p>
            <a:pPr>
              <a:defRPr/>
            </a:pPr>
            <a:r>
              <a:rPr lang="en-US" dirty="0" smtClean="0">
                <a:solidFill>
                  <a:schemeClr val="accent4"/>
                </a:solidFill>
              </a:rPr>
              <a:t>Don’t use a method of measurement that doesn’t match the targeted intervention skill.</a:t>
            </a:r>
          </a:p>
          <a:p>
            <a:pPr>
              <a:defRPr/>
            </a:pPr>
            <a:r>
              <a:rPr lang="en-US" dirty="0" smtClean="0">
                <a:solidFill>
                  <a:schemeClr val="accent4"/>
                </a:solidFill>
              </a:rPr>
              <a:t>Don’t monitor too infrequently to know if the intervention is effective for the student.</a:t>
            </a:r>
          </a:p>
          <a:p>
            <a:pPr>
              <a:defRPr/>
            </a:pPr>
            <a:r>
              <a:rPr lang="en-US" dirty="0" smtClean="0">
                <a:solidFill>
                  <a:schemeClr val="accent4"/>
                </a:solidFill>
              </a:rPr>
              <a:t>Don’t vary the level of the probe each time it is given—stick with the same grade or instructional level throughout intervention.</a:t>
            </a:r>
          </a:p>
          <a:p>
            <a:pPr>
              <a:defRPr/>
            </a:pPr>
            <a:endParaRPr 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57</a:t>
            </a:fld>
            <a:endParaRPr lang="en-US" dirty="0"/>
          </a:p>
        </p:txBody>
      </p:sp>
    </p:spTree>
    <p:extLst>
      <p:ext uri="{BB962C8B-B14F-4D97-AF65-F5344CB8AC3E}">
        <p14:creationId xmlns:p14="http://schemas.microsoft.com/office/powerpoint/2010/main" val="1084478139"/>
      </p:ext>
    </p:extLst>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160227" y="97598"/>
            <a:ext cx="9875520" cy="1356360"/>
          </a:xfrm>
        </p:spPr>
        <p:txBody>
          <a:bodyPr/>
          <a:lstStyle/>
          <a:p>
            <a:r>
              <a:rPr lang="en-US" altLang="en-US" dirty="0" smtClean="0">
                <a:solidFill>
                  <a:schemeClr val="tx2"/>
                </a:solidFill>
              </a:rPr>
              <a:t>Progress Monitoring Menu</a:t>
            </a:r>
          </a:p>
        </p:txBody>
      </p:sp>
      <p:sp>
        <p:nvSpPr>
          <p:cNvPr id="15974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00C3B32-DAEC-41D6-9766-CC9CBD6E5B9A}" type="slidenum">
              <a:rPr lang="en-US" altLang="en-US"/>
              <a:pPr/>
              <a:t>58</a:t>
            </a:fld>
            <a:endParaRPr lang="en-US" altLang="en-US"/>
          </a:p>
        </p:txBody>
      </p:sp>
      <p:pic>
        <p:nvPicPr>
          <p:cNvPr id="159748"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417638"/>
            <a:ext cx="8077200"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9749" name="Rectangle 5"/>
          <p:cNvSpPr>
            <a:spLocks noChangeArrowheads="1"/>
          </p:cNvSpPr>
          <p:nvPr/>
        </p:nvSpPr>
        <p:spPr bwMode="auto">
          <a:xfrm>
            <a:off x="2476500" y="4834627"/>
            <a:ext cx="6781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dirty="0">
                <a:latin typeface="Times New Roman" panose="02020603050405020304" pitchFamily="18" charset="0"/>
                <a:cs typeface="Times New Roman" panose="02020603050405020304" pitchFamily="18" charset="0"/>
              </a:rPr>
              <a:t>Progress Monitoring every 2 weeks with a Running Record. This should be a cold read. </a:t>
            </a:r>
          </a:p>
          <a:p>
            <a:r>
              <a:rPr lang="en-US" altLang="en-US" dirty="0">
                <a:latin typeface="Times New Roman" panose="02020603050405020304" pitchFamily="18" charset="0"/>
                <a:cs typeface="Times New Roman" panose="02020603050405020304" pitchFamily="18" charset="0"/>
              </a:rPr>
              <a:t> </a:t>
            </a:r>
          </a:p>
          <a:p>
            <a:r>
              <a:rPr lang="en-US" altLang="en-US" dirty="0">
                <a:latin typeface="Times New Roman" panose="02020603050405020304" pitchFamily="18" charset="0"/>
                <a:cs typeface="Times New Roman" panose="02020603050405020304" pitchFamily="18" charset="0"/>
              </a:rPr>
              <a:t>Additional Resources:</a:t>
            </a:r>
          </a:p>
          <a:p>
            <a:r>
              <a:rPr lang="en-US" altLang="en-US" b="1" u="sng" dirty="0">
                <a:latin typeface="Times New Roman" panose="02020603050405020304" pitchFamily="18" charset="0"/>
                <a:cs typeface="Times New Roman" panose="02020603050405020304" pitchFamily="18" charset="0"/>
              </a:rPr>
              <a:t>Next Steps in Guided Reading</a:t>
            </a:r>
            <a:r>
              <a:rPr lang="en-US" altLang="en-US" dirty="0">
                <a:latin typeface="Times New Roman" panose="02020603050405020304" pitchFamily="18" charset="0"/>
                <a:cs typeface="Times New Roman" panose="02020603050405020304" pitchFamily="18" charset="0"/>
              </a:rPr>
              <a:t> by Jan Richardson</a:t>
            </a:r>
          </a:p>
          <a:p>
            <a:r>
              <a:rPr lang="en-US" altLang="en-US" b="1" u="sng" dirty="0">
                <a:latin typeface="Times New Roman" panose="02020603050405020304" pitchFamily="18" charset="0"/>
                <a:cs typeface="Times New Roman" panose="02020603050405020304" pitchFamily="18" charset="0"/>
              </a:rPr>
              <a:t>Strategies</a:t>
            </a:r>
            <a:r>
              <a:rPr lang="en-US" altLang="en-US" dirty="0">
                <a:latin typeface="Times New Roman" panose="02020603050405020304" pitchFamily="18" charset="0"/>
                <a:cs typeface="Times New Roman" panose="02020603050405020304" pitchFamily="18" charset="0"/>
              </a:rPr>
              <a:t> by </a:t>
            </a:r>
            <a:r>
              <a:rPr lang="en-US" altLang="en-US" dirty="0" err="1">
                <a:latin typeface="Times New Roman" panose="02020603050405020304" pitchFamily="18" charset="0"/>
                <a:cs typeface="Times New Roman" panose="02020603050405020304" pitchFamily="18" charset="0"/>
              </a:rPr>
              <a:t>Reutzel</a:t>
            </a:r>
            <a:r>
              <a:rPr lang="en-US" altLang="en-US" dirty="0">
                <a:latin typeface="Times New Roman" panose="02020603050405020304" pitchFamily="18" charset="0"/>
                <a:cs typeface="Times New Roman" panose="02020603050405020304" pitchFamily="18" charset="0"/>
              </a:rPr>
              <a:t> and Cooter</a:t>
            </a:r>
          </a:p>
        </p:txBody>
      </p:sp>
    </p:spTree>
    <p:extLst>
      <p:ext uri="{BB962C8B-B14F-4D97-AF65-F5344CB8AC3E}">
        <p14:creationId xmlns:p14="http://schemas.microsoft.com/office/powerpoint/2010/main" val="37676417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82739" y="1085851"/>
            <a:ext cx="2890837" cy="2100263"/>
          </a:xfrm>
        </p:spPr>
        <p:txBody>
          <a:bodyPr>
            <a:noAutofit/>
          </a:bodyPr>
          <a:lstStyle/>
          <a:p>
            <a:pPr>
              <a:defRPr/>
            </a:pPr>
            <a:r>
              <a:rPr lang="en-US" sz="2701" dirty="0">
                <a:solidFill>
                  <a:schemeClr val="accent2"/>
                </a:solidFill>
              </a:rPr>
              <a:t>When Effectiveness of An </a:t>
            </a:r>
            <a:r>
              <a:rPr lang="en-US" sz="2701" u="sng" dirty="0">
                <a:solidFill>
                  <a:schemeClr val="accent2"/>
                </a:solidFill>
              </a:rPr>
              <a:t>Academic Intervention </a:t>
            </a:r>
            <a:r>
              <a:rPr lang="en-US" sz="2701" dirty="0">
                <a:solidFill>
                  <a:schemeClr val="accent2"/>
                </a:solidFill>
              </a:rPr>
              <a:t>Can Be Determined</a:t>
            </a:r>
          </a:p>
        </p:txBody>
      </p:sp>
      <p:graphicFrame>
        <p:nvGraphicFramePr>
          <p:cNvPr id="6" name="Content Placeholder 5"/>
          <p:cNvGraphicFramePr>
            <a:graphicFrameLocks noGrp="1"/>
          </p:cNvGraphicFramePr>
          <p:nvPr>
            <p:ph idx="1"/>
            <p:extLst/>
          </p:nvPr>
        </p:nvGraphicFramePr>
        <p:xfrm>
          <a:off x="4666878" y="1142406"/>
          <a:ext cx="5866084" cy="4716295"/>
        </p:xfrm>
        <a:graphic>
          <a:graphicData uri="http://schemas.openxmlformats.org/drawingml/2006/table">
            <a:tbl>
              <a:tblPr firstRow="1" bandRow="1">
                <a:effectLst>
                  <a:outerShdw blurRad="266700" dist="38100" dir="2700000" algn="tl" rotWithShape="0">
                    <a:schemeClr val="accent1">
                      <a:lumMod val="50000"/>
                      <a:alpha val="40000"/>
                    </a:schemeClr>
                  </a:outerShdw>
                </a:effectLst>
                <a:tableStyleId>{69012ECD-51FC-41F1-AA8D-1B2483CD663E}</a:tableStyleId>
              </a:tblPr>
              <a:tblGrid>
                <a:gridCol w="2818022">
                  <a:extLst>
                    <a:ext uri="{9D8B030D-6E8A-4147-A177-3AD203B41FA5}">
                      <a16:colId xmlns:a16="http://schemas.microsoft.com/office/drawing/2014/main" val="20000"/>
                    </a:ext>
                  </a:extLst>
                </a:gridCol>
                <a:gridCol w="3048062">
                  <a:extLst>
                    <a:ext uri="{9D8B030D-6E8A-4147-A177-3AD203B41FA5}">
                      <a16:colId xmlns:a16="http://schemas.microsoft.com/office/drawing/2014/main" val="20001"/>
                    </a:ext>
                  </a:extLst>
                </a:gridCol>
              </a:tblGrid>
              <a:tr h="471630">
                <a:tc>
                  <a:txBody>
                    <a:bodyPr/>
                    <a:lstStyle/>
                    <a:p>
                      <a:r>
                        <a:rPr lang="en-US" sz="1400" i="1" u="sng" dirty="0" smtClean="0">
                          <a:solidFill>
                            <a:schemeClr val="accent1">
                              <a:lumMod val="50000"/>
                            </a:schemeClr>
                          </a:solidFill>
                        </a:rPr>
                        <a:t>If progress</a:t>
                      </a:r>
                      <a:r>
                        <a:rPr lang="en-US" sz="1400" i="1" u="sng" baseline="0" dirty="0" smtClean="0">
                          <a:solidFill>
                            <a:schemeClr val="accent1">
                              <a:lumMod val="50000"/>
                            </a:schemeClr>
                          </a:solidFill>
                        </a:rPr>
                        <a:t> is monitored</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i="1" u="sng" dirty="0" smtClean="0">
                          <a:solidFill>
                            <a:schemeClr val="accent1">
                              <a:lumMod val="50000"/>
                            </a:schemeClr>
                          </a:solidFill>
                        </a:rPr>
                        <a:t>The</a:t>
                      </a:r>
                      <a:r>
                        <a:rPr lang="en-US" sz="1400" i="1" u="sng" baseline="0" dirty="0" smtClean="0">
                          <a:solidFill>
                            <a:schemeClr val="accent1">
                              <a:lumMod val="50000"/>
                            </a:schemeClr>
                          </a:solidFill>
                        </a:rPr>
                        <a:t> effectiveness may</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0"/>
                  </a:ext>
                </a:extLst>
              </a:tr>
              <a:tr h="848933">
                <a:tc>
                  <a:txBody>
                    <a:bodyPr/>
                    <a:lstStyle/>
                    <a:p>
                      <a:r>
                        <a:rPr lang="en-US" sz="1400" dirty="0" smtClean="0"/>
                        <a:t>daily,</a:t>
                      </a:r>
                      <a:r>
                        <a:rPr lang="en-US" sz="1400" baseline="0" dirty="0" smtClean="0"/>
                        <a:t> as part of instruction,</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a:t>
                      </a:r>
                      <a:r>
                        <a:rPr lang="en-US" sz="1400" baseline="0" dirty="0" smtClean="0"/>
                        <a:t> determined within two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1"/>
                  </a:ext>
                </a:extLst>
              </a:tr>
              <a:tr h="848933">
                <a:tc>
                  <a:txBody>
                    <a:bodyPr/>
                    <a:lstStyle/>
                    <a:p>
                      <a:r>
                        <a:rPr lang="en-US" sz="1400" dirty="0" smtClean="0"/>
                        <a:t>twice a week,</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a month.</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2"/>
                  </a:ext>
                </a:extLst>
              </a:tr>
              <a:tr h="848933">
                <a:tc>
                  <a:txBody>
                    <a:bodyPr/>
                    <a:lstStyle/>
                    <a:p>
                      <a:r>
                        <a:rPr lang="en-US" sz="1400" dirty="0" smtClean="0"/>
                        <a:t>weekly,</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nine</a:t>
                      </a:r>
                      <a:r>
                        <a:rPr lang="en-US" sz="1400" baseline="0" dirty="0" smtClean="0"/>
                        <a:t> </a:t>
                      </a:r>
                      <a:r>
                        <a:rPr lang="en-US" sz="1400" dirty="0" smtClean="0"/>
                        <a:t>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3"/>
                  </a:ext>
                </a:extLst>
              </a:tr>
              <a:tr h="848933">
                <a:tc>
                  <a:txBody>
                    <a:bodyPr/>
                    <a:lstStyle/>
                    <a:p>
                      <a:r>
                        <a:rPr lang="en-US" sz="1400" dirty="0" smtClean="0"/>
                        <a:t>every two</a:t>
                      </a:r>
                      <a:r>
                        <a:rPr lang="en-US" sz="1400" baseline="0" dirty="0" smtClean="0"/>
                        <a:t>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a:t>
                      </a:r>
                      <a:r>
                        <a:rPr lang="en-US" sz="1400" baseline="0" dirty="0" smtClean="0"/>
                        <a:t> eighteen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4"/>
                  </a:ext>
                </a:extLst>
              </a:tr>
              <a:tr h="848933">
                <a:tc>
                  <a:txBody>
                    <a:bodyPr/>
                    <a:lstStyle/>
                    <a:p>
                      <a:r>
                        <a:rPr lang="en-US" sz="1400" dirty="0" smtClean="0"/>
                        <a:t>every nine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NOT be determined,</a:t>
                      </a:r>
                      <a:r>
                        <a:rPr lang="en-US" sz="1400" baseline="0" dirty="0" smtClean="0"/>
                        <a:t> even after a year.</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5"/>
                  </a:ext>
                </a:extLst>
              </a:tr>
            </a:tbl>
          </a:graphicData>
        </a:graphic>
      </p:graphicFrame>
      <p:sp>
        <p:nvSpPr>
          <p:cNvPr id="143364" name="Text Placeholder 4"/>
          <p:cNvSpPr>
            <a:spLocks noGrp="1"/>
          </p:cNvSpPr>
          <p:nvPr>
            <p:ph type="body" sz="half" idx="2"/>
          </p:nvPr>
        </p:nvSpPr>
        <p:spPr>
          <a:xfrm>
            <a:off x="1582739" y="3425826"/>
            <a:ext cx="2943225" cy="2436813"/>
          </a:xfrm>
        </p:spPr>
        <p:txBody>
          <a:bodyPr>
            <a:noAutofit/>
          </a:bodyPr>
          <a:lstStyle/>
          <a:p>
            <a:r>
              <a:rPr lang="en-US" altLang="en-US" sz="2000" dirty="0">
                <a:solidFill>
                  <a:schemeClr val="accent4"/>
                </a:solidFill>
              </a:rPr>
              <a:t>The frequency with which progress is monitored determines when the MTSS Team can decide if an intervention is effective and what changes, if any, should be made. </a:t>
            </a:r>
          </a:p>
        </p:txBody>
      </p:sp>
      <p:sp>
        <p:nvSpPr>
          <p:cNvPr id="2" name="TextBox 1"/>
          <p:cNvSpPr txBox="1"/>
          <p:nvPr/>
        </p:nvSpPr>
        <p:spPr>
          <a:xfrm>
            <a:off x="8726016" y="6100796"/>
            <a:ext cx="1657350" cy="246063"/>
          </a:xfrm>
          <a:prstGeom prst="rect">
            <a:avLst/>
          </a:prstGeom>
          <a:noFill/>
        </p:spPr>
        <p:txBody>
          <a:bodyPr>
            <a:spAutoFit/>
          </a:bodyPr>
          <a:lstStyle/>
          <a:p>
            <a:pPr>
              <a:lnSpc>
                <a:spcPct val="95000"/>
              </a:lnSpc>
              <a:defRPr/>
            </a:pPr>
            <a:r>
              <a:rPr lang="en-US" sz="1050" i="1" dirty="0"/>
              <a:t>adapted from KDE</a:t>
            </a:r>
          </a:p>
        </p:txBody>
      </p:sp>
      <p:sp>
        <p:nvSpPr>
          <p:cNvPr id="4" name="Slide Number Placeholder 3"/>
          <p:cNvSpPr>
            <a:spLocks noGrp="1"/>
          </p:cNvSpPr>
          <p:nvPr>
            <p:ph type="sldNum" sz="quarter" idx="12"/>
          </p:nvPr>
        </p:nvSpPr>
        <p:spPr/>
        <p:txBody>
          <a:bodyPr/>
          <a:lstStyle/>
          <a:p>
            <a:fld id="{4FAB73BC-B049-4115-A692-8D63A059BFB8}" type="slidenum">
              <a:rPr lang="en-US" smtClean="0"/>
              <a:t>59</a:t>
            </a:fld>
            <a:endParaRPr lang="en-US" dirty="0"/>
          </a:p>
        </p:txBody>
      </p:sp>
    </p:spTree>
    <p:extLst>
      <p:ext uri="{BB962C8B-B14F-4D97-AF65-F5344CB8AC3E}">
        <p14:creationId xmlns:p14="http://schemas.microsoft.com/office/powerpoint/2010/main" val="3291027260"/>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1176130" y="1728028"/>
            <a:ext cx="8153400" cy="4495800"/>
          </a:xfrm>
        </p:spPr>
        <p:txBody>
          <a:bodyPr>
            <a:normAutofit/>
          </a:bodyPr>
          <a:lstStyle/>
          <a:p>
            <a:pPr marL="0" indent="0">
              <a:buNone/>
            </a:pPr>
            <a:r>
              <a:rPr lang="en-US" altLang="en-US" sz="3200" b="1" dirty="0">
                <a:solidFill>
                  <a:schemeClr val="accent4"/>
                </a:solidFill>
              </a:rPr>
              <a:t>Question:</a:t>
            </a:r>
            <a:r>
              <a:rPr lang="en-US" altLang="en-US" sz="3200" b="1" dirty="0">
                <a:solidFill>
                  <a:srgbClr val="800000"/>
                </a:solidFill>
              </a:rPr>
              <a:t> What is the primary ingredient in the recipe for every child’s reading success? </a:t>
            </a:r>
          </a:p>
          <a:p>
            <a:pPr marL="0" indent="0">
              <a:buNone/>
            </a:pPr>
            <a:endParaRPr lang="en-US" altLang="en-US" sz="3200" b="1" dirty="0">
              <a:solidFill>
                <a:srgbClr val="800000"/>
              </a:solidFill>
            </a:endParaRPr>
          </a:p>
          <a:p>
            <a:pPr marL="0" indent="0">
              <a:buNone/>
            </a:pPr>
            <a:r>
              <a:rPr lang="en-US" altLang="en-US" sz="3200" b="1" dirty="0">
                <a:solidFill>
                  <a:schemeClr val="accent4"/>
                </a:solidFill>
              </a:rPr>
              <a:t>Answer:</a:t>
            </a:r>
            <a:r>
              <a:rPr lang="en-US" altLang="en-US" sz="3200" b="1" dirty="0">
                <a:solidFill>
                  <a:srgbClr val="800000"/>
                </a:solidFill>
              </a:rPr>
              <a:t> An effective classroom teacher who has the ability to teach reading to a group of children that have a variety of abilities and needs (e.g., Snow, Griffin, &amp; Burns, 2005; Strickland, Snow, Griffin, Burns, &amp; McNamara, 2002).</a:t>
            </a:r>
          </a:p>
        </p:txBody>
      </p:sp>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9530" y="2405747"/>
            <a:ext cx="2405802" cy="2053953"/>
          </a:xfrm>
          <a:prstGeom prst="rect">
            <a:avLst/>
          </a:prstGeom>
        </p:spPr>
      </p:pic>
      <p:sp>
        <p:nvSpPr>
          <p:cNvPr id="5" name="Rectangle 4"/>
          <p:cNvSpPr/>
          <p:nvPr/>
        </p:nvSpPr>
        <p:spPr>
          <a:xfrm>
            <a:off x="2500767" y="539095"/>
            <a:ext cx="6052554"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Teacher Knowledge</a:t>
            </a:r>
          </a:p>
        </p:txBody>
      </p:sp>
    </p:spTree>
    <p:extLst>
      <p:ext uri="{BB962C8B-B14F-4D97-AF65-F5344CB8AC3E}">
        <p14:creationId xmlns:p14="http://schemas.microsoft.com/office/powerpoint/2010/main" val="25419812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 calcmode="lin" valueType="num">
                                      <p:cBhvr>
                                        <p:cTn id="7" dur="1000" fill="hold"/>
                                        <p:tgtEl>
                                          <p:spTgt spid="16486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6486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64867">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64867">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64867">
                                            <p:txEl>
                                              <p:pRg st="2" end="2"/>
                                            </p:txEl>
                                          </p:spTgt>
                                        </p:tgtEl>
                                        <p:attrNameLst>
                                          <p:attrName>style.visibility</p:attrName>
                                        </p:attrNameLst>
                                      </p:cBhvr>
                                      <p:to>
                                        <p:strVal val="visible"/>
                                      </p:to>
                                    </p:set>
                                    <p:anim calcmode="lin" valueType="num">
                                      <p:cBhvr>
                                        <p:cTn id="15" dur="1000" fill="hold"/>
                                        <p:tgtEl>
                                          <p:spTgt spid="164867">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164867">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164867">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16486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90"/>
                                          </p:val>
                                        </p:tav>
                                        <p:tav tm="100000">
                                          <p:val>
                                            <p:fltVal val="0"/>
                                          </p:val>
                                        </p:tav>
                                      </p:tavLst>
                                    </p:anim>
                                    <p:animEffect transition="in" filter="fade">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Title 1"/>
          <p:cNvSpPr>
            <a:spLocks noGrp="1"/>
          </p:cNvSpPr>
          <p:nvPr>
            <p:ph type="title"/>
          </p:nvPr>
        </p:nvSpPr>
        <p:spPr>
          <a:xfrm>
            <a:off x="1981200" y="0"/>
            <a:ext cx="8458200" cy="1066800"/>
          </a:xfrm>
        </p:spPr>
        <p:txBody>
          <a:bodyPr/>
          <a:lstStyle/>
          <a:p>
            <a:pPr algn="ctr"/>
            <a:r>
              <a:rPr lang="en-US" altLang="en-US" dirty="0" smtClean="0">
                <a:solidFill>
                  <a:schemeClr val="accent6"/>
                </a:solidFill>
              </a:rPr>
              <a:t>Diagnostic Reading Case Study </a:t>
            </a:r>
            <a:endParaRPr lang="en-US" altLang="en-US" sz="2500" dirty="0">
              <a:solidFill>
                <a:schemeClr val="accent6"/>
              </a:solidFill>
            </a:endParaRPr>
          </a:p>
        </p:txBody>
      </p:sp>
      <p:sp>
        <p:nvSpPr>
          <p:cNvPr id="3" name="Content Placeholder 2"/>
          <p:cNvSpPr>
            <a:spLocks noGrp="1"/>
          </p:cNvSpPr>
          <p:nvPr>
            <p:ph idx="1"/>
          </p:nvPr>
        </p:nvSpPr>
        <p:spPr>
          <a:xfrm>
            <a:off x="1828800" y="1295400"/>
            <a:ext cx="9393382" cy="5334000"/>
          </a:xfrm>
        </p:spPr>
        <p:txBody>
          <a:bodyPr>
            <a:normAutofit lnSpcReduction="10000"/>
          </a:bodyPr>
          <a:lstStyle/>
          <a:p>
            <a:pPr marL="0" indent="0">
              <a:buNone/>
              <a:defRPr/>
            </a:pPr>
            <a:r>
              <a:rPr lang="en-US" sz="3600" b="1" dirty="0">
                <a:solidFill>
                  <a:schemeClr val="accent4"/>
                </a:solidFill>
              </a:rPr>
              <a:t>Step 4:</a:t>
            </a:r>
            <a:r>
              <a:rPr lang="en-US" sz="3600" b="1" dirty="0"/>
              <a:t> </a:t>
            </a:r>
            <a:r>
              <a:rPr lang="en-US" sz="3600" b="1" dirty="0">
                <a:solidFill>
                  <a:schemeClr val="accent2"/>
                </a:solidFill>
              </a:rPr>
              <a:t>Progress Monitoring and Data Analysis </a:t>
            </a:r>
          </a:p>
          <a:p>
            <a:pPr marL="0" indent="0">
              <a:buNone/>
              <a:defRPr/>
            </a:pPr>
            <a:endParaRPr lang="en-US" sz="3600" dirty="0"/>
          </a:p>
          <a:p>
            <a:pPr>
              <a:defRPr/>
            </a:pPr>
            <a:r>
              <a:rPr lang="en-US" sz="2800" dirty="0"/>
              <a:t>Complete </a:t>
            </a:r>
            <a:r>
              <a:rPr lang="en-US" sz="2800" b="1" i="1" dirty="0"/>
              <a:t>Reading Intervention Tracking Sheets</a:t>
            </a:r>
            <a:r>
              <a:rPr lang="en-US" sz="2800" dirty="0"/>
              <a:t> for Weeks 1 and 2; Weeks 3 and 4; and Weeks 5 and 6</a:t>
            </a:r>
          </a:p>
          <a:p>
            <a:pPr>
              <a:defRPr/>
            </a:pPr>
            <a:r>
              <a:rPr lang="en-US" sz="2800" dirty="0"/>
              <a:t>Administer the Progressing Monitoring Tool </a:t>
            </a:r>
            <a:r>
              <a:rPr lang="en-US" sz="2800" b="1" i="1" dirty="0"/>
              <a:t>every 2 weeks</a:t>
            </a:r>
            <a:r>
              <a:rPr lang="en-US" sz="2800" dirty="0"/>
              <a:t> to determine student progress and if any adjustments need to be made to the Intervention Plan.</a:t>
            </a:r>
          </a:p>
          <a:p>
            <a:pPr marL="685800" indent="-571500">
              <a:buNone/>
              <a:defRPr/>
            </a:pPr>
            <a:endParaRPr lang="en-US" altLang="en-US" sz="3600" dirty="0"/>
          </a:p>
          <a:p>
            <a:pPr marL="685800" indent="-571500">
              <a:buNone/>
              <a:defRPr/>
            </a:pPr>
            <a:endParaRPr lang="en-US" altLang="en-US" sz="3600" dirty="0"/>
          </a:p>
          <a:p>
            <a:pPr marL="685800" indent="-571500">
              <a:buNone/>
              <a:defRPr/>
            </a:pPr>
            <a:r>
              <a:rPr lang="en-US" altLang="en-US" dirty="0" smtClean="0"/>
              <a:t>	</a:t>
            </a:r>
          </a:p>
        </p:txBody>
      </p:sp>
    </p:spTree>
    <p:extLst>
      <p:ext uri="{BB962C8B-B14F-4D97-AF65-F5344CB8AC3E}">
        <p14:creationId xmlns:p14="http://schemas.microsoft.com/office/powerpoint/2010/main" val="15621930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itle 3"/>
          <p:cNvSpPr>
            <a:spLocks noGrp="1"/>
          </p:cNvSpPr>
          <p:nvPr>
            <p:ph type="title"/>
          </p:nvPr>
        </p:nvSpPr>
        <p:spPr>
          <a:xfrm>
            <a:off x="1444752" y="1235312"/>
            <a:ext cx="7205472" cy="1878012"/>
          </a:xfrm>
        </p:spPr>
        <p:txBody>
          <a:bodyPr/>
          <a:lstStyle/>
          <a:p>
            <a:pPr eaLnBrk="1" hangingPunct="1"/>
            <a:r>
              <a:rPr lang="en-US" altLang="en-US" dirty="0" smtClean="0"/>
              <a:t>How is </a:t>
            </a:r>
            <a:r>
              <a:rPr lang="en-US" altLang="en-US" sz="5400" dirty="0" smtClean="0"/>
              <a:t>CAP#2</a:t>
            </a:r>
            <a:r>
              <a:rPr lang="en-US" altLang="en-US" dirty="0" smtClean="0"/>
              <a:t> </a:t>
            </a:r>
            <a:r>
              <a:rPr lang="en-US" altLang="en-US" dirty="0" smtClean="0"/>
              <a:t>going?</a:t>
            </a:r>
          </a:p>
        </p:txBody>
      </p:sp>
      <p:sp>
        <p:nvSpPr>
          <p:cNvPr id="180227" name="Rectangle 1"/>
          <p:cNvSpPr>
            <a:spLocks noChangeArrowheads="1"/>
          </p:cNvSpPr>
          <p:nvPr/>
        </p:nvSpPr>
        <p:spPr bwMode="auto">
          <a:xfrm>
            <a:off x="3044952" y="4573248"/>
            <a:ext cx="73914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4000" b="1" i="1" dirty="0">
                <a:solidFill>
                  <a:srgbClr val="7030A0"/>
                </a:solidFill>
                <a:latin typeface="Calibri" panose="020F0502020204030204" pitchFamily="34" charset="0"/>
              </a:rPr>
              <a:t>Retelling for Comprehension Teaching Process</a:t>
            </a:r>
            <a:endParaRPr lang="en-US" altLang="en-US" sz="4000" b="1" i="1" dirty="0">
              <a:latin typeface="Calibri" panose="020F0502020204030204" pitchFamily="34" charset="0"/>
            </a:endParaRPr>
          </a:p>
        </p:txBody>
      </p:sp>
      <p:pic>
        <p:nvPicPr>
          <p:cNvPr id="2" name="Picture 1"/>
          <p:cNvPicPr>
            <a:picLocks noChangeAspect="1"/>
          </p:cNvPicPr>
          <p:nvPr/>
        </p:nvPicPr>
        <p:blipFill>
          <a:blip r:embed="rId2"/>
          <a:stretch>
            <a:fillRect/>
          </a:stretch>
        </p:blipFill>
        <p:spPr>
          <a:xfrm>
            <a:off x="3044952" y="1018972"/>
            <a:ext cx="3414056" cy="3554276"/>
          </a:xfrm>
          <a:prstGeom prst="rect">
            <a:avLst/>
          </a:prstGeom>
        </p:spPr>
      </p:pic>
    </p:spTree>
    <p:extLst>
      <p:ext uri="{BB962C8B-B14F-4D97-AF65-F5344CB8AC3E}">
        <p14:creationId xmlns:p14="http://schemas.microsoft.com/office/powerpoint/2010/main" val="44575266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9871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smtClean="0">
                <a:solidFill>
                  <a:schemeClr val="accent2"/>
                </a:solidFill>
                <a:ea typeface="MS PGothic" panose="020B0600070205080204" pitchFamily="34" charset="-128"/>
              </a:rPr>
              <a:t>HOMEWORK</a:t>
            </a:r>
            <a:endParaRPr lang="en-US" altLang="en-US" sz="4000" dirty="0">
              <a:solidFill>
                <a:schemeClr val="accent2"/>
              </a:solidFill>
              <a:ea typeface="MS PGothic" panose="020B0600070205080204" pitchFamily="34" charset="-128"/>
            </a:endParaRPr>
          </a:p>
        </p:txBody>
      </p:sp>
      <p:sp>
        <p:nvSpPr>
          <p:cNvPr id="139268" name="Content Placeholder 2"/>
          <p:cNvSpPr txBox="1">
            <a:spLocks/>
          </p:cNvSpPr>
          <p:nvPr/>
        </p:nvSpPr>
        <p:spPr bwMode="auto">
          <a:xfrm>
            <a:off x="2451100" y="181534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200" b="1" dirty="0"/>
              <a:t>Work on CAP #2 and DRCS</a:t>
            </a:r>
          </a:p>
          <a:p>
            <a:pPr defTabSz="914400">
              <a:spcBef>
                <a:spcPct val="20000"/>
              </a:spcBef>
            </a:pPr>
            <a:endParaRPr lang="en-US" altLang="en-US" sz="3200" b="1" dirty="0"/>
          </a:p>
          <a:p>
            <a:pPr defTabSz="914400">
              <a:spcBef>
                <a:spcPct val="20000"/>
              </a:spcBef>
            </a:pPr>
            <a:r>
              <a:rPr lang="en-US" altLang="en-US" sz="3200" b="1" dirty="0"/>
              <a:t>CAP #2 Due Session 12</a:t>
            </a:r>
          </a:p>
          <a:p>
            <a:pPr defTabSz="914400">
              <a:spcBef>
                <a:spcPct val="20000"/>
              </a:spcBef>
            </a:pPr>
            <a:endParaRPr lang="en-US" altLang="en-US" sz="3200" b="1" dirty="0"/>
          </a:p>
          <a:p>
            <a:pPr defTabSz="914400">
              <a:spcBef>
                <a:spcPct val="20000"/>
              </a:spcBef>
            </a:pPr>
            <a:r>
              <a:rPr lang="en-US" altLang="en-US" sz="3200" b="1" dirty="0"/>
              <a:t>DRCS Due Session 14</a:t>
            </a:r>
          </a:p>
          <a:p>
            <a:pPr defTabSz="914400">
              <a:spcBef>
                <a:spcPct val="20000"/>
              </a:spcBef>
            </a:pPr>
            <a:endParaRPr lang="en-US" altLang="en-US"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62</a:t>
            </a:fld>
            <a:endParaRPr lang="en-US" dirty="0"/>
          </a:p>
        </p:txBody>
      </p:sp>
    </p:spTree>
    <p:extLst>
      <p:ext uri="{BB962C8B-B14F-4D97-AF65-F5344CB8AC3E}">
        <p14:creationId xmlns:p14="http://schemas.microsoft.com/office/powerpoint/2010/main" val="1803594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to</a:t>
            </a: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438376877"/>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2017</TotalTime>
  <Words>3250</Words>
  <Application>Microsoft Office PowerPoint</Application>
  <PresentationFormat>Widescreen</PresentationFormat>
  <Paragraphs>520</Paragraphs>
  <Slides>62</Slides>
  <Notes>12</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62</vt:i4>
      </vt:variant>
    </vt:vector>
  </HeadingPairs>
  <TitlesOfParts>
    <vt:vector size="79" baseType="lpstr">
      <vt:lpstr>MS PGothic</vt:lpstr>
      <vt:lpstr>MS PGothic</vt:lpstr>
      <vt:lpstr>SimSun</vt:lpstr>
      <vt:lpstr>Arial</vt:lpstr>
      <vt:lpstr>Arial Black</vt:lpstr>
      <vt:lpstr>Britannic Bold</vt:lpstr>
      <vt:lpstr>Calibri</vt:lpstr>
      <vt:lpstr>Constantia</vt:lpstr>
      <vt:lpstr>Corbel</vt:lpstr>
      <vt:lpstr>Helvetica</vt:lpstr>
      <vt:lpstr>Times New Roman</vt:lpstr>
      <vt:lpstr>Times-Bold</vt:lpstr>
      <vt:lpstr>Verdana</vt:lpstr>
      <vt:lpstr>Wingdings</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Research-Based Reading Instruction</vt:lpstr>
      <vt:lpstr>PowerPoint Presentation</vt:lpstr>
      <vt:lpstr>Culturally Responsive Instruction: Approach to Teaching</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PowerPoint Presentation</vt:lpstr>
      <vt:lpstr>BLP Reading Instruction Delivery Model When and how do I teach?  Purpose: To provide differentiated reading instruction that targets students’ ZPDs and incorporates all of the big 5 (as relevant to student needs).</vt:lpstr>
      <vt:lpstr>Deepening Teacher Background Knowledge</vt:lpstr>
      <vt:lpstr>Writing-to-Learn</vt:lpstr>
      <vt:lpstr>Typical Features  of Writing-to-Learn</vt:lpstr>
      <vt:lpstr>Typical Features  of Writing-to-Learn</vt:lpstr>
      <vt:lpstr>Typical Features  of Writing-to-Learn</vt:lpstr>
      <vt:lpstr>Writing-to-Learn Strategies</vt:lpstr>
      <vt:lpstr>Writing-to-Learn Strategies</vt:lpstr>
      <vt:lpstr>Writing-to-Learn Strategies</vt:lpstr>
      <vt:lpstr>Writing-to-Learn Strategies</vt:lpstr>
      <vt:lpstr>Writing-to-Learn Strategies</vt:lpstr>
      <vt:lpstr>Writing-to-Learn Strategies</vt:lpstr>
      <vt:lpstr>Writing-to Learn Strategies</vt:lpstr>
      <vt:lpstr>Other Writing-to Learn Strategies</vt:lpstr>
      <vt:lpstr>Writing-to-Demonstrate Learning</vt:lpstr>
      <vt:lpstr>Purpose of  Writing-to-Demonstrate Learning  </vt:lpstr>
      <vt:lpstr>Purpose of  Writing-to-Demonstrate Learning  </vt:lpstr>
      <vt:lpstr>Examples of  Writing-to-Demonstrate Learning  </vt:lpstr>
      <vt:lpstr>Deepening Teacher Background Knowledge Why Should Readers Write about Reading?</vt:lpstr>
      <vt:lpstr>Deepening Teacher Background Knowledge Writing to Read: Evidence for How Writing can Improve Reading (Carnegie Report) </vt:lpstr>
      <vt:lpstr>Deepening Teacher Background Knowledge Specific Types of Writing that Significantly Impact Reading (Carnegie Report)</vt:lpstr>
      <vt:lpstr>Deepening Teacher Background Knowledge Opinion /Argumentative Writing as Comprehension Instructional Strategy</vt:lpstr>
      <vt:lpstr>PowerPoint Presentation</vt:lpstr>
      <vt:lpstr>PowerPoint Presentation</vt:lpstr>
      <vt:lpstr>PowerPoint Presentation</vt:lpstr>
      <vt:lpstr>Strategize/Teach   Teaching readers to craft an opinion/argument about what they are reading  Model Writing of a 2nd grade opinion paragraph</vt:lpstr>
      <vt:lpstr>Diagnostic Reading Case Study </vt:lpstr>
      <vt:lpstr>Diagnostic Reading Case Study </vt:lpstr>
      <vt:lpstr>Diagnostic Reading Case Study  Multi-Tier System of Support in Reading Instruction Implementation Steps</vt:lpstr>
      <vt:lpstr>Diagnostic Reading Case Study </vt:lpstr>
      <vt:lpstr>Diagnostic Reading Case Study </vt:lpstr>
      <vt:lpstr>Diagnostic Reading Case Study </vt:lpstr>
      <vt:lpstr>Let’s Practice</vt:lpstr>
      <vt:lpstr>Let’s Practice</vt:lpstr>
      <vt:lpstr>Intervention Defined</vt:lpstr>
      <vt:lpstr>Interventions Can Be…</vt:lpstr>
      <vt:lpstr>Effective Interventions are always…</vt:lpstr>
      <vt:lpstr>What Intervention Is And What It Isn’t</vt:lpstr>
      <vt:lpstr>Purpose of Progress Monitoring</vt:lpstr>
      <vt:lpstr>Progress Monitoring: Do’s and Don’ts</vt:lpstr>
      <vt:lpstr>Progress Monitoring Menu</vt:lpstr>
      <vt:lpstr>When Effectiveness of An Academic Intervention Can Be Determined</vt:lpstr>
      <vt:lpstr>Diagnostic Reading Case Study </vt:lpstr>
      <vt:lpstr>How is CAP#2 going?</vt:lpstr>
      <vt:lpstr>PowerPoint Presentation</vt:lpstr>
    </vt:vector>
  </TitlesOfParts>
  <Company>JCPS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Morgan, Mary K</cp:lastModifiedBy>
  <cp:revision>87</cp:revision>
  <dcterms:created xsi:type="dcterms:W3CDTF">2016-10-22T21:04:54Z</dcterms:created>
  <dcterms:modified xsi:type="dcterms:W3CDTF">2017-03-16T19:09:06Z</dcterms:modified>
</cp:coreProperties>
</file>